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5" r:id="rId2"/>
    <p:sldMasterId id="2147483677" r:id="rId3"/>
    <p:sldMasterId id="2147483689" r:id="rId4"/>
    <p:sldMasterId id="2147483701" r:id="rId5"/>
  </p:sldMasterIdLst>
  <p:notesMasterIdLst>
    <p:notesMasterId r:id="rId56"/>
  </p:notesMasterIdLst>
  <p:handoutMasterIdLst>
    <p:handoutMasterId r:id="rId57"/>
  </p:handoutMasterIdLst>
  <p:sldIdLst>
    <p:sldId id="257" r:id="rId6"/>
    <p:sldId id="326" r:id="rId7"/>
    <p:sldId id="371" r:id="rId8"/>
    <p:sldId id="402" r:id="rId9"/>
    <p:sldId id="355" r:id="rId10"/>
    <p:sldId id="327" r:id="rId11"/>
    <p:sldId id="299" r:id="rId12"/>
    <p:sldId id="342" r:id="rId13"/>
    <p:sldId id="338" r:id="rId14"/>
    <p:sldId id="398" r:id="rId15"/>
    <p:sldId id="337" r:id="rId16"/>
    <p:sldId id="403" r:id="rId17"/>
    <p:sldId id="353" r:id="rId18"/>
    <p:sldId id="374" r:id="rId19"/>
    <p:sldId id="375" r:id="rId20"/>
    <p:sldId id="376" r:id="rId21"/>
    <p:sldId id="372" r:id="rId22"/>
    <p:sldId id="377" r:id="rId23"/>
    <p:sldId id="385" r:id="rId24"/>
    <p:sldId id="386" r:id="rId25"/>
    <p:sldId id="387" r:id="rId26"/>
    <p:sldId id="388" r:id="rId27"/>
    <p:sldId id="373" r:id="rId28"/>
    <p:sldId id="344" r:id="rId29"/>
    <p:sldId id="406" r:id="rId30"/>
    <p:sldId id="400" r:id="rId31"/>
    <p:sldId id="346" r:id="rId32"/>
    <p:sldId id="359" r:id="rId33"/>
    <p:sldId id="367" r:id="rId34"/>
    <p:sldId id="408" r:id="rId35"/>
    <p:sldId id="384" r:id="rId36"/>
    <p:sldId id="340" r:id="rId37"/>
    <p:sldId id="347" r:id="rId38"/>
    <p:sldId id="411" r:id="rId39"/>
    <p:sldId id="335" r:id="rId40"/>
    <p:sldId id="356" r:id="rId41"/>
    <p:sldId id="368" r:id="rId42"/>
    <p:sldId id="409" r:id="rId43"/>
    <p:sldId id="382" r:id="rId44"/>
    <p:sldId id="383" r:id="rId45"/>
    <p:sldId id="410" r:id="rId46"/>
    <p:sldId id="370" r:id="rId47"/>
    <p:sldId id="302" r:id="rId48"/>
    <p:sldId id="390" r:id="rId49"/>
    <p:sldId id="391" r:id="rId50"/>
    <p:sldId id="392" r:id="rId51"/>
    <p:sldId id="393" r:id="rId52"/>
    <p:sldId id="394" r:id="rId53"/>
    <p:sldId id="395" r:id="rId54"/>
    <p:sldId id="396" r:id="rId5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02129A-5F38-4EB1-8072-E1CE3E3D89E3}">
          <p14:sldIdLst>
            <p14:sldId id="257"/>
            <p14:sldId id="326"/>
            <p14:sldId id="371"/>
            <p14:sldId id="402"/>
            <p14:sldId id="355"/>
          </p14:sldIdLst>
        </p14:section>
        <p14:section name="Customer Identification" id="{2D0EDB9C-D8B9-48A6-B8C4-78938B304547}">
          <p14:sldIdLst>
            <p14:sldId id="327"/>
            <p14:sldId id="299"/>
            <p14:sldId id="342"/>
            <p14:sldId id="338"/>
            <p14:sldId id="398"/>
            <p14:sldId id="337"/>
            <p14:sldId id="403"/>
          </p14:sldIdLst>
        </p14:section>
        <p14:section name="Using D-P-I-E" id="{EEA995E8-2F80-4AE6-ABBA-59CD08CE8301}">
          <p14:sldIdLst>
            <p14:sldId id="353"/>
            <p14:sldId id="374"/>
            <p14:sldId id="375"/>
            <p14:sldId id="376"/>
            <p14:sldId id="372"/>
            <p14:sldId id="377"/>
            <p14:sldId id="385"/>
            <p14:sldId id="386"/>
            <p14:sldId id="387"/>
            <p14:sldId id="388"/>
            <p14:sldId id="373"/>
            <p14:sldId id="344"/>
          </p14:sldIdLst>
        </p14:section>
        <p14:section name="Factors Affecting Participation" id="{2CC0D317-7042-4EA4-8D0C-AA77649A480D}">
          <p14:sldIdLst>
            <p14:sldId id="406"/>
            <p14:sldId id="400"/>
            <p14:sldId id="346"/>
            <p14:sldId id="359"/>
            <p14:sldId id="367"/>
            <p14:sldId id="408"/>
            <p14:sldId id="384"/>
            <p14:sldId id="340"/>
            <p14:sldId id="347"/>
            <p14:sldId id="411"/>
            <p14:sldId id="335"/>
            <p14:sldId id="356"/>
            <p14:sldId id="368"/>
            <p14:sldId id="409"/>
            <p14:sldId id="382"/>
            <p14:sldId id="383"/>
            <p14:sldId id="410"/>
          </p14:sldIdLst>
        </p14:section>
        <p14:section name="Closing" id="{D097B370-B2B5-487A-A934-1BB1E81C24CF}">
          <p14:sldIdLst>
            <p14:sldId id="370"/>
            <p14:sldId id="302"/>
          </p14:sldIdLst>
        </p14:section>
        <p14:section name="Answers Section" id="{98AB4E96-C09C-416F-8657-59B82A4FBD1A}">
          <p14:sldIdLst>
            <p14:sldId id="390"/>
            <p14:sldId id="391"/>
            <p14:sldId id="392"/>
            <p14:sldId id="393"/>
            <p14:sldId id="394"/>
            <p14:sldId id="395"/>
            <p14:sldId id="3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oebel, Kim" initials="GK" lastIdx="1" clrIdx="6">
    <p:extLst>
      <p:ext uri="{19B8F6BF-5375-455C-9EA6-DF929625EA0E}">
        <p15:presenceInfo xmlns:p15="http://schemas.microsoft.com/office/powerpoint/2012/main" userId="S-1-5-21-1853942846-4006300786-3363798535-17788" providerId="AD"/>
      </p:ext>
    </p:extLst>
  </p:cmAuthor>
  <p:cmAuthor id="1" name="Okuribido, Theophilos" initials="OT" lastIdx="28" clrIdx="0">
    <p:extLst>
      <p:ext uri="{19B8F6BF-5375-455C-9EA6-DF929625EA0E}">
        <p15:presenceInfo xmlns:p15="http://schemas.microsoft.com/office/powerpoint/2012/main" userId="S-1-5-21-1853942846-4006300786-3363798535-211217" providerId="AD"/>
      </p:ext>
    </p:extLst>
  </p:cmAuthor>
  <p:cmAuthor id="2" name="Supan, Vicka mary anne" initials="SVma" lastIdx="17" clrIdx="1">
    <p:extLst>
      <p:ext uri="{19B8F6BF-5375-455C-9EA6-DF929625EA0E}">
        <p15:presenceInfo xmlns:p15="http://schemas.microsoft.com/office/powerpoint/2012/main" userId="S-1-5-21-1853942846-4006300786-3363798535-2050331" providerId="AD"/>
      </p:ext>
    </p:extLst>
  </p:cmAuthor>
  <p:cmAuthor id="3" name="Del castillo, Saul" initials="DcS" lastIdx="33" clrIdx="2">
    <p:extLst>
      <p:ext uri="{19B8F6BF-5375-455C-9EA6-DF929625EA0E}">
        <p15:presenceInfo xmlns:p15="http://schemas.microsoft.com/office/powerpoint/2012/main" userId="S-1-5-21-1853942846-4006300786-3363798535-263439" providerId="AD"/>
      </p:ext>
    </p:extLst>
  </p:cmAuthor>
  <p:cmAuthor id="4" name="Nguyen, Huy" initials="NH" lastIdx="1" clrIdx="3">
    <p:extLst>
      <p:ext uri="{19B8F6BF-5375-455C-9EA6-DF929625EA0E}">
        <p15:presenceInfo xmlns:p15="http://schemas.microsoft.com/office/powerpoint/2012/main" userId="S-1-5-21-1853942846-4006300786-3363798535-250440" providerId="AD"/>
      </p:ext>
    </p:extLst>
  </p:cmAuthor>
  <p:cmAuthor id="5" name="Soto, Dawn" initials="SD" lastIdx="1" clrIdx="4">
    <p:extLst>
      <p:ext uri="{19B8F6BF-5375-455C-9EA6-DF929625EA0E}">
        <p15:presenceInfo xmlns:p15="http://schemas.microsoft.com/office/powerpoint/2012/main" userId="S0037FFE892E4821@LIVE.COM" providerId="AD"/>
      </p:ext>
    </p:extLst>
  </p:cmAuthor>
  <p:cmAuthor id="6" name="Soto, Dawn" initials="SD [2]" lastIdx="9" clrIdx="5">
    <p:extLst>
      <p:ext uri="{19B8F6BF-5375-455C-9EA6-DF929625EA0E}">
        <p15:presenceInfo xmlns:p15="http://schemas.microsoft.com/office/powerpoint/2012/main" userId="S-1-5-21-1853942846-4006300786-3363798535-178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A270"/>
    <a:srgbClr val="000000"/>
    <a:srgbClr val="92D050"/>
    <a:srgbClr val="F78C1F"/>
    <a:srgbClr val="4D4D4D"/>
    <a:srgbClr val="F3F75F"/>
    <a:srgbClr val="008000"/>
    <a:srgbClr val="D9EDF3"/>
    <a:srgbClr val="E2F1F6"/>
    <a:srgbClr val="D4E6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52819" autoAdjust="0"/>
  </p:normalViewPr>
  <p:slideViewPr>
    <p:cSldViewPr snapToGrid="0" snapToObjects="1">
      <p:cViewPr varScale="1">
        <p:scale>
          <a:sx n="44" d="100"/>
          <a:sy n="44" d="100"/>
        </p:scale>
        <p:origin x="2640" y="3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53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A1E78-F6A0-4231-AACF-BCCA54CE4940}" type="doc">
      <dgm:prSet loTypeId="urn:microsoft.com/office/officeart/2005/8/layout/radial5" loCatId="cycle" qsTypeId="urn:microsoft.com/office/officeart/2005/8/quickstyle/simple1" qsCatId="simple" csTypeId="urn:microsoft.com/office/officeart/2005/8/colors/accent3_2" csCatId="accent3" phldr="1"/>
      <dgm:spPr/>
      <dgm:t>
        <a:bodyPr/>
        <a:lstStyle/>
        <a:p>
          <a:endParaRPr lang="en-US"/>
        </a:p>
      </dgm:t>
    </dgm:pt>
    <dgm:pt modelId="{120FD90B-D490-4AD8-B331-2A51CAE10A30}">
      <dgm:prSet phldrT="[Text]" custT="1"/>
      <dgm:spPr>
        <a:solidFill>
          <a:srgbClr val="FF0000"/>
        </a:solidFill>
      </dgm:spPr>
      <dgm:t>
        <a:bodyPr/>
        <a:lstStyle/>
        <a:p>
          <a:r>
            <a:rPr lang="en-US" sz="2600" b="1" dirty="0"/>
            <a:t>Marketing Nudges</a:t>
          </a:r>
        </a:p>
      </dgm:t>
    </dgm:pt>
    <dgm:pt modelId="{D50CB1A3-1622-4F26-9544-561A9EF612D7}" type="parTrans" cxnId="{24FF7FBB-20DB-4E31-90DA-13BB9DE8C83A}">
      <dgm:prSet/>
      <dgm:spPr/>
      <dgm:t>
        <a:bodyPr/>
        <a:lstStyle/>
        <a:p>
          <a:endParaRPr lang="en-US"/>
        </a:p>
      </dgm:t>
    </dgm:pt>
    <dgm:pt modelId="{1A3E632C-FE55-4F94-9E2F-F7F5D83957B5}" type="sibTrans" cxnId="{24FF7FBB-20DB-4E31-90DA-13BB9DE8C83A}">
      <dgm:prSet/>
      <dgm:spPr/>
      <dgm:t>
        <a:bodyPr/>
        <a:lstStyle/>
        <a:p>
          <a:endParaRPr lang="en-US"/>
        </a:p>
      </dgm:t>
    </dgm:pt>
    <dgm:pt modelId="{5817E2D4-0935-4E7E-B93C-4C4EC4F24012}">
      <dgm:prSet phldrT="[Text]" custT="1"/>
      <dgm:spPr>
        <a:solidFill>
          <a:schemeClr val="tx1">
            <a:lumMod val="75000"/>
          </a:schemeClr>
        </a:solidFill>
      </dgm:spPr>
      <dgm:t>
        <a:bodyPr/>
        <a:lstStyle/>
        <a:p>
          <a:r>
            <a:rPr lang="en-US" sz="2200" b="1" i="1" dirty="0"/>
            <a:t>Customer Engagement</a:t>
          </a:r>
        </a:p>
      </dgm:t>
    </dgm:pt>
    <dgm:pt modelId="{52D625A4-5D02-45D3-ABE7-663617B96346}" type="parTrans" cxnId="{D6D8D7C2-8001-4FB2-83D6-79BE6543F035}">
      <dgm:prSet/>
      <dgm:spPr>
        <a:solidFill>
          <a:srgbClr val="FFC000"/>
        </a:solidFill>
      </dgm:spPr>
      <dgm:t>
        <a:bodyPr/>
        <a:lstStyle/>
        <a:p>
          <a:endParaRPr lang="en-US" dirty="0"/>
        </a:p>
      </dgm:t>
    </dgm:pt>
    <dgm:pt modelId="{8EABC78E-CB4A-49C1-84D7-AD809D6F328C}" type="sibTrans" cxnId="{D6D8D7C2-8001-4FB2-83D6-79BE6543F035}">
      <dgm:prSet/>
      <dgm:spPr/>
      <dgm:t>
        <a:bodyPr/>
        <a:lstStyle/>
        <a:p>
          <a:endParaRPr lang="en-US"/>
        </a:p>
      </dgm:t>
    </dgm:pt>
    <dgm:pt modelId="{C3F1DA9F-733E-467A-866E-BB0735BB4DDF}">
      <dgm:prSet phldrT="[Text]" custT="1"/>
      <dgm:spPr>
        <a:solidFill>
          <a:schemeClr val="tx1">
            <a:lumMod val="75000"/>
          </a:schemeClr>
        </a:solidFill>
      </dgm:spPr>
      <dgm:t>
        <a:bodyPr/>
        <a:lstStyle/>
        <a:p>
          <a:r>
            <a:rPr lang="en-US" sz="2200" b="1" i="1" dirty="0"/>
            <a:t>Visual Aid Marketing</a:t>
          </a:r>
        </a:p>
      </dgm:t>
    </dgm:pt>
    <dgm:pt modelId="{531E8CB0-85A6-4B40-BEF2-C1C7D121EDC6}" type="parTrans" cxnId="{351CF318-C152-4299-9C4C-601FE1683080}">
      <dgm:prSet/>
      <dgm:spPr>
        <a:solidFill>
          <a:srgbClr val="FFC000"/>
        </a:solidFill>
      </dgm:spPr>
      <dgm:t>
        <a:bodyPr/>
        <a:lstStyle/>
        <a:p>
          <a:endParaRPr lang="en-US" dirty="0"/>
        </a:p>
      </dgm:t>
    </dgm:pt>
    <dgm:pt modelId="{6A6854C4-8C57-454F-B728-E0811F59DDB5}" type="sibTrans" cxnId="{351CF318-C152-4299-9C4C-601FE1683080}">
      <dgm:prSet/>
      <dgm:spPr/>
      <dgm:t>
        <a:bodyPr/>
        <a:lstStyle/>
        <a:p>
          <a:endParaRPr lang="en-US"/>
        </a:p>
      </dgm:t>
    </dgm:pt>
    <dgm:pt modelId="{A8D458AF-72EA-4DD0-BB2B-E51BDCC8CA47}">
      <dgm:prSet phldrT="[Text]" custT="1"/>
      <dgm:spPr>
        <a:solidFill>
          <a:schemeClr val="tx1">
            <a:lumMod val="75000"/>
          </a:schemeClr>
        </a:solidFill>
      </dgm:spPr>
      <dgm:t>
        <a:bodyPr/>
        <a:lstStyle/>
        <a:p>
          <a:r>
            <a:rPr lang="en-US" sz="2200" b="1" i="1" dirty="0"/>
            <a:t>Influence</a:t>
          </a:r>
        </a:p>
      </dgm:t>
    </dgm:pt>
    <dgm:pt modelId="{80812ED0-8471-453F-9055-966FDC1452AF}" type="parTrans" cxnId="{77B88251-E7E1-470F-9AB0-BE2BB8E0A175}">
      <dgm:prSet/>
      <dgm:spPr>
        <a:solidFill>
          <a:srgbClr val="FFC000"/>
        </a:solidFill>
      </dgm:spPr>
      <dgm:t>
        <a:bodyPr/>
        <a:lstStyle/>
        <a:p>
          <a:endParaRPr lang="en-US" dirty="0"/>
        </a:p>
      </dgm:t>
    </dgm:pt>
    <dgm:pt modelId="{FD6F8B07-57BB-417A-8BE6-8888E57F2181}" type="sibTrans" cxnId="{77B88251-E7E1-470F-9AB0-BE2BB8E0A175}">
      <dgm:prSet/>
      <dgm:spPr/>
      <dgm:t>
        <a:bodyPr/>
        <a:lstStyle/>
        <a:p>
          <a:endParaRPr lang="en-US"/>
        </a:p>
      </dgm:t>
    </dgm:pt>
    <dgm:pt modelId="{ECDF5B82-BDDB-435C-BB5B-E81BC461A0DC}">
      <dgm:prSet phldrT="[Text]" custT="1"/>
      <dgm:spPr>
        <a:solidFill>
          <a:schemeClr val="tx1">
            <a:lumMod val="75000"/>
          </a:schemeClr>
        </a:solidFill>
      </dgm:spPr>
      <dgm:t>
        <a:bodyPr/>
        <a:lstStyle/>
        <a:p>
          <a:r>
            <a:rPr lang="en-US" sz="2200" b="1" i="1" dirty="0"/>
            <a:t>Café LA Pride</a:t>
          </a:r>
        </a:p>
      </dgm:t>
    </dgm:pt>
    <dgm:pt modelId="{78D5F901-8547-46A8-802C-4E9917CD1D03}" type="parTrans" cxnId="{4DE1961A-E8FE-4A87-BF40-3A943C460FC9}">
      <dgm:prSet/>
      <dgm:spPr>
        <a:solidFill>
          <a:srgbClr val="FFC000"/>
        </a:solidFill>
      </dgm:spPr>
      <dgm:t>
        <a:bodyPr/>
        <a:lstStyle/>
        <a:p>
          <a:endParaRPr lang="en-US" dirty="0"/>
        </a:p>
      </dgm:t>
    </dgm:pt>
    <dgm:pt modelId="{920B45DB-CAAC-4177-A2F2-331A9171AF26}" type="sibTrans" cxnId="{4DE1961A-E8FE-4A87-BF40-3A943C460FC9}">
      <dgm:prSet/>
      <dgm:spPr/>
      <dgm:t>
        <a:bodyPr/>
        <a:lstStyle/>
        <a:p>
          <a:endParaRPr lang="en-US"/>
        </a:p>
      </dgm:t>
    </dgm:pt>
    <dgm:pt modelId="{DB4F9498-43DC-486E-A0AF-20F7B5B0C455}" type="pres">
      <dgm:prSet presAssocID="{29AA1E78-F6A0-4231-AACF-BCCA54CE4940}" presName="Name0" presStyleCnt="0">
        <dgm:presLayoutVars>
          <dgm:chMax val="1"/>
          <dgm:dir/>
          <dgm:animLvl val="ctr"/>
          <dgm:resizeHandles val="exact"/>
        </dgm:presLayoutVars>
      </dgm:prSet>
      <dgm:spPr/>
    </dgm:pt>
    <dgm:pt modelId="{0759193F-455C-42B6-8FB6-AC039D278AA4}" type="pres">
      <dgm:prSet presAssocID="{120FD90B-D490-4AD8-B331-2A51CAE10A30}" presName="centerShape" presStyleLbl="node0" presStyleIdx="0" presStyleCnt="1" custScaleX="194976" custScaleY="194976"/>
      <dgm:spPr/>
    </dgm:pt>
    <dgm:pt modelId="{66769443-2FCD-4711-B963-F2ACB4212939}" type="pres">
      <dgm:prSet presAssocID="{52D625A4-5D02-45D3-ABE7-663617B96346}" presName="parTrans" presStyleLbl="sibTrans2D1" presStyleIdx="0" presStyleCnt="4" custScaleX="183714" custScaleY="109857"/>
      <dgm:spPr/>
    </dgm:pt>
    <dgm:pt modelId="{9AC898C0-F9CB-417B-A80E-67775F885A8D}" type="pres">
      <dgm:prSet presAssocID="{52D625A4-5D02-45D3-ABE7-663617B96346}" presName="connectorText" presStyleLbl="sibTrans2D1" presStyleIdx="0" presStyleCnt="4"/>
      <dgm:spPr/>
    </dgm:pt>
    <dgm:pt modelId="{BBEB65FC-D739-407F-9287-4406A3508DF9}" type="pres">
      <dgm:prSet presAssocID="{5817E2D4-0935-4E7E-B93C-4C4EC4F24012}" presName="node" presStyleLbl="node1" presStyleIdx="0" presStyleCnt="4" custScaleX="166126" custScaleY="69219" custRadScaleRad="101099">
        <dgm:presLayoutVars>
          <dgm:bulletEnabled val="1"/>
        </dgm:presLayoutVars>
      </dgm:prSet>
      <dgm:spPr/>
    </dgm:pt>
    <dgm:pt modelId="{05BFD23B-0EA0-487C-B3F1-E2D489B0D6DD}" type="pres">
      <dgm:prSet presAssocID="{531E8CB0-85A6-4B40-BEF2-C1C7D121EDC6}" presName="parTrans" presStyleLbl="sibTrans2D1" presStyleIdx="1" presStyleCnt="4" custScaleX="183714" custScaleY="109857"/>
      <dgm:spPr/>
    </dgm:pt>
    <dgm:pt modelId="{6D3D4262-29A2-450E-9002-218FB2290606}" type="pres">
      <dgm:prSet presAssocID="{531E8CB0-85A6-4B40-BEF2-C1C7D121EDC6}" presName="connectorText" presStyleLbl="sibTrans2D1" presStyleIdx="1" presStyleCnt="4"/>
      <dgm:spPr/>
    </dgm:pt>
    <dgm:pt modelId="{6BE9E433-B404-4B45-BBD0-F44E83918A6C}" type="pres">
      <dgm:prSet presAssocID="{C3F1DA9F-733E-467A-866E-BB0735BB4DDF}" presName="node" presStyleLbl="node1" presStyleIdx="1" presStyleCnt="4" custScaleX="166126" custScaleY="69219" custRadScaleRad="137925" custRadScaleInc="-1063">
        <dgm:presLayoutVars>
          <dgm:bulletEnabled val="1"/>
        </dgm:presLayoutVars>
      </dgm:prSet>
      <dgm:spPr/>
    </dgm:pt>
    <dgm:pt modelId="{8FE21753-A05B-4E9F-81B8-0D522B00804B}" type="pres">
      <dgm:prSet presAssocID="{80812ED0-8471-453F-9055-966FDC1452AF}" presName="parTrans" presStyleLbl="sibTrans2D1" presStyleIdx="2" presStyleCnt="4" custScaleX="183714" custScaleY="109857"/>
      <dgm:spPr/>
    </dgm:pt>
    <dgm:pt modelId="{D62E65CD-0E55-48FF-9818-9FB23782DFCB}" type="pres">
      <dgm:prSet presAssocID="{80812ED0-8471-453F-9055-966FDC1452AF}" presName="connectorText" presStyleLbl="sibTrans2D1" presStyleIdx="2" presStyleCnt="4"/>
      <dgm:spPr/>
    </dgm:pt>
    <dgm:pt modelId="{6C2BE3C1-A803-4663-8B53-CFD1B7EDE62C}" type="pres">
      <dgm:prSet presAssocID="{A8D458AF-72EA-4DD0-BB2B-E51BDCC8CA47}" presName="node" presStyleLbl="node1" presStyleIdx="2" presStyleCnt="4" custScaleX="166126" custScaleY="69219" custRadScaleRad="98799">
        <dgm:presLayoutVars>
          <dgm:bulletEnabled val="1"/>
        </dgm:presLayoutVars>
      </dgm:prSet>
      <dgm:spPr/>
    </dgm:pt>
    <dgm:pt modelId="{CA81D23F-6597-46B3-9299-69B125B4CD6C}" type="pres">
      <dgm:prSet presAssocID="{78D5F901-8547-46A8-802C-4E9917CD1D03}" presName="parTrans" presStyleLbl="sibTrans2D1" presStyleIdx="3" presStyleCnt="4" custScaleX="183714" custScaleY="109857"/>
      <dgm:spPr/>
    </dgm:pt>
    <dgm:pt modelId="{B7C19B07-0133-4A00-A0C0-3F674888CBD5}" type="pres">
      <dgm:prSet presAssocID="{78D5F901-8547-46A8-802C-4E9917CD1D03}" presName="connectorText" presStyleLbl="sibTrans2D1" presStyleIdx="3" presStyleCnt="4"/>
      <dgm:spPr/>
    </dgm:pt>
    <dgm:pt modelId="{23BA9BDA-E69C-49D9-8493-B9F4FB3B36D4}" type="pres">
      <dgm:prSet presAssocID="{ECDF5B82-BDDB-435C-BB5B-E81BC461A0DC}" presName="node" presStyleLbl="node1" presStyleIdx="3" presStyleCnt="4" custScaleX="166126" custScaleY="69219" custRadScaleRad="138516">
        <dgm:presLayoutVars>
          <dgm:bulletEnabled val="1"/>
        </dgm:presLayoutVars>
      </dgm:prSet>
      <dgm:spPr/>
    </dgm:pt>
  </dgm:ptLst>
  <dgm:cxnLst>
    <dgm:cxn modelId="{351CF318-C152-4299-9C4C-601FE1683080}" srcId="{120FD90B-D490-4AD8-B331-2A51CAE10A30}" destId="{C3F1DA9F-733E-467A-866E-BB0735BB4DDF}" srcOrd="1" destOrd="0" parTransId="{531E8CB0-85A6-4B40-BEF2-C1C7D121EDC6}" sibTransId="{6A6854C4-8C57-454F-B728-E0811F59DDB5}"/>
    <dgm:cxn modelId="{A4451DC2-1ADE-4D70-A458-0FDF46505B93}" type="presOf" srcId="{80812ED0-8471-453F-9055-966FDC1452AF}" destId="{8FE21753-A05B-4E9F-81B8-0D522B00804B}" srcOrd="0" destOrd="0" presId="urn:microsoft.com/office/officeart/2005/8/layout/radial5"/>
    <dgm:cxn modelId="{A80E9D64-700F-4183-887D-9F99E6FFE1F2}" type="presOf" srcId="{531E8CB0-85A6-4B40-BEF2-C1C7D121EDC6}" destId="{05BFD23B-0EA0-487C-B3F1-E2D489B0D6DD}" srcOrd="0" destOrd="0" presId="urn:microsoft.com/office/officeart/2005/8/layout/radial5"/>
    <dgm:cxn modelId="{C108EC8F-AE00-4A7B-9DC0-91EDC9A7FD5A}" type="presOf" srcId="{5817E2D4-0935-4E7E-B93C-4C4EC4F24012}" destId="{BBEB65FC-D739-407F-9287-4406A3508DF9}" srcOrd="0" destOrd="0" presId="urn:microsoft.com/office/officeart/2005/8/layout/radial5"/>
    <dgm:cxn modelId="{4DE1961A-E8FE-4A87-BF40-3A943C460FC9}" srcId="{120FD90B-D490-4AD8-B331-2A51CAE10A30}" destId="{ECDF5B82-BDDB-435C-BB5B-E81BC461A0DC}" srcOrd="3" destOrd="0" parTransId="{78D5F901-8547-46A8-802C-4E9917CD1D03}" sibTransId="{920B45DB-CAAC-4177-A2F2-331A9171AF26}"/>
    <dgm:cxn modelId="{890A8A5F-9962-42CA-B496-4DA6324F8976}" type="presOf" srcId="{29AA1E78-F6A0-4231-AACF-BCCA54CE4940}" destId="{DB4F9498-43DC-486E-A0AF-20F7B5B0C455}" srcOrd="0" destOrd="0" presId="urn:microsoft.com/office/officeart/2005/8/layout/radial5"/>
    <dgm:cxn modelId="{863D37DF-8AA4-4643-8150-4B49F6744D57}" type="presOf" srcId="{52D625A4-5D02-45D3-ABE7-663617B96346}" destId="{9AC898C0-F9CB-417B-A80E-67775F885A8D}" srcOrd="1" destOrd="0" presId="urn:microsoft.com/office/officeart/2005/8/layout/radial5"/>
    <dgm:cxn modelId="{E0F70A18-9008-44B4-8669-8BC59EE15092}" type="presOf" srcId="{78D5F901-8547-46A8-802C-4E9917CD1D03}" destId="{B7C19B07-0133-4A00-A0C0-3F674888CBD5}" srcOrd="1" destOrd="0" presId="urn:microsoft.com/office/officeart/2005/8/layout/radial5"/>
    <dgm:cxn modelId="{8052DED5-66E4-4D7F-A985-A7BB65158AE6}" type="presOf" srcId="{120FD90B-D490-4AD8-B331-2A51CAE10A30}" destId="{0759193F-455C-42B6-8FB6-AC039D278AA4}" srcOrd="0" destOrd="0" presId="urn:microsoft.com/office/officeart/2005/8/layout/radial5"/>
    <dgm:cxn modelId="{24FF7FBB-20DB-4E31-90DA-13BB9DE8C83A}" srcId="{29AA1E78-F6A0-4231-AACF-BCCA54CE4940}" destId="{120FD90B-D490-4AD8-B331-2A51CAE10A30}" srcOrd="0" destOrd="0" parTransId="{D50CB1A3-1622-4F26-9544-561A9EF612D7}" sibTransId="{1A3E632C-FE55-4F94-9E2F-F7F5D83957B5}"/>
    <dgm:cxn modelId="{CEC39A24-899D-444F-A265-E0E9B216257F}" type="presOf" srcId="{52D625A4-5D02-45D3-ABE7-663617B96346}" destId="{66769443-2FCD-4711-B963-F2ACB4212939}" srcOrd="0" destOrd="0" presId="urn:microsoft.com/office/officeart/2005/8/layout/radial5"/>
    <dgm:cxn modelId="{2E50F488-864B-4367-8BCA-B2B8AED2D282}" type="presOf" srcId="{531E8CB0-85A6-4B40-BEF2-C1C7D121EDC6}" destId="{6D3D4262-29A2-450E-9002-218FB2290606}" srcOrd="1" destOrd="0" presId="urn:microsoft.com/office/officeart/2005/8/layout/radial5"/>
    <dgm:cxn modelId="{D4E9F654-48D5-4100-BD8D-C2E884053504}" type="presOf" srcId="{A8D458AF-72EA-4DD0-BB2B-E51BDCC8CA47}" destId="{6C2BE3C1-A803-4663-8B53-CFD1B7EDE62C}" srcOrd="0" destOrd="0" presId="urn:microsoft.com/office/officeart/2005/8/layout/radial5"/>
    <dgm:cxn modelId="{D6D8D7C2-8001-4FB2-83D6-79BE6543F035}" srcId="{120FD90B-D490-4AD8-B331-2A51CAE10A30}" destId="{5817E2D4-0935-4E7E-B93C-4C4EC4F24012}" srcOrd="0" destOrd="0" parTransId="{52D625A4-5D02-45D3-ABE7-663617B96346}" sibTransId="{8EABC78E-CB4A-49C1-84D7-AD809D6F328C}"/>
    <dgm:cxn modelId="{77B88251-E7E1-470F-9AB0-BE2BB8E0A175}" srcId="{120FD90B-D490-4AD8-B331-2A51CAE10A30}" destId="{A8D458AF-72EA-4DD0-BB2B-E51BDCC8CA47}" srcOrd="2" destOrd="0" parTransId="{80812ED0-8471-453F-9055-966FDC1452AF}" sibTransId="{FD6F8B07-57BB-417A-8BE6-8888E57F2181}"/>
    <dgm:cxn modelId="{6AC5EE37-E89E-4537-92EF-F9DB59E8255F}" type="presOf" srcId="{80812ED0-8471-453F-9055-966FDC1452AF}" destId="{D62E65CD-0E55-48FF-9818-9FB23782DFCB}" srcOrd="1" destOrd="0" presId="urn:microsoft.com/office/officeart/2005/8/layout/radial5"/>
    <dgm:cxn modelId="{40A6D0D8-AA0B-41D0-ACB8-FF53FBB038F5}" type="presOf" srcId="{ECDF5B82-BDDB-435C-BB5B-E81BC461A0DC}" destId="{23BA9BDA-E69C-49D9-8493-B9F4FB3B36D4}" srcOrd="0" destOrd="0" presId="urn:microsoft.com/office/officeart/2005/8/layout/radial5"/>
    <dgm:cxn modelId="{84A637C5-118F-452F-A429-185244783A51}" type="presOf" srcId="{78D5F901-8547-46A8-802C-4E9917CD1D03}" destId="{CA81D23F-6597-46B3-9299-69B125B4CD6C}" srcOrd="0" destOrd="0" presId="urn:microsoft.com/office/officeart/2005/8/layout/radial5"/>
    <dgm:cxn modelId="{137460B1-10B9-4AF1-B113-9B2DB49651EF}" type="presOf" srcId="{C3F1DA9F-733E-467A-866E-BB0735BB4DDF}" destId="{6BE9E433-B404-4B45-BBD0-F44E83918A6C}" srcOrd="0" destOrd="0" presId="urn:microsoft.com/office/officeart/2005/8/layout/radial5"/>
    <dgm:cxn modelId="{2B4666A7-DDE7-4246-ACA0-6B8951EC9FDA}" type="presParOf" srcId="{DB4F9498-43DC-486E-A0AF-20F7B5B0C455}" destId="{0759193F-455C-42B6-8FB6-AC039D278AA4}" srcOrd="0" destOrd="0" presId="urn:microsoft.com/office/officeart/2005/8/layout/radial5"/>
    <dgm:cxn modelId="{83777BAC-6AC5-4B2D-930D-B50ACC9AD91C}" type="presParOf" srcId="{DB4F9498-43DC-486E-A0AF-20F7B5B0C455}" destId="{66769443-2FCD-4711-B963-F2ACB4212939}" srcOrd="1" destOrd="0" presId="urn:microsoft.com/office/officeart/2005/8/layout/radial5"/>
    <dgm:cxn modelId="{97753D20-E52C-4428-B29A-0FC4375054DD}" type="presParOf" srcId="{66769443-2FCD-4711-B963-F2ACB4212939}" destId="{9AC898C0-F9CB-417B-A80E-67775F885A8D}" srcOrd="0" destOrd="0" presId="urn:microsoft.com/office/officeart/2005/8/layout/radial5"/>
    <dgm:cxn modelId="{1D46454D-C19F-4B5C-91AF-41C3908B004D}" type="presParOf" srcId="{DB4F9498-43DC-486E-A0AF-20F7B5B0C455}" destId="{BBEB65FC-D739-407F-9287-4406A3508DF9}" srcOrd="2" destOrd="0" presId="urn:microsoft.com/office/officeart/2005/8/layout/radial5"/>
    <dgm:cxn modelId="{669FE874-079C-4A4B-BDB5-7067720A4890}" type="presParOf" srcId="{DB4F9498-43DC-486E-A0AF-20F7B5B0C455}" destId="{05BFD23B-0EA0-487C-B3F1-E2D489B0D6DD}" srcOrd="3" destOrd="0" presId="urn:microsoft.com/office/officeart/2005/8/layout/radial5"/>
    <dgm:cxn modelId="{91028A1C-88E3-4010-AA27-0012383AA417}" type="presParOf" srcId="{05BFD23B-0EA0-487C-B3F1-E2D489B0D6DD}" destId="{6D3D4262-29A2-450E-9002-218FB2290606}" srcOrd="0" destOrd="0" presId="urn:microsoft.com/office/officeart/2005/8/layout/radial5"/>
    <dgm:cxn modelId="{CDBD0A6C-6D4D-4E0C-84D6-9E267DD1C605}" type="presParOf" srcId="{DB4F9498-43DC-486E-A0AF-20F7B5B0C455}" destId="{6BE9E433-B404-4B45-BBD0-F44E83918A6C}" srcOrd="4" destOrd="0" presId="urn:microsoft.com/office/officeart/2005/8/layout/radial5"/>
    <dgm:cxn modelId="{8847EE72-593F-4C20-8275-4928644C53B4}" type="presParOf" srcId="{DB4F9498-43DC-486E-A0AF-20F7B5B0C455}" destId="{8FE21753-A05B-4E9F-81B8-0D522B00804B}" srcOrd="5" destOrd="0" presId="urn:microsoft.com/office/officeart/2005/8/layout/radial5"/>
    <dgm:cxn modelId="{7C70DE7E-D20F-4A86-B9B3-1B2F53A4D1F1}" type="presParOf" srcId="{8FE21753-A05B-4E9F-81B8-0D522B00804B}" destId="{D62E65CD-0E55-48FF-9818-9FB23782DFCB}" srcOrd="0" destOrd="0" presId="urn:microsoft.com/office/officeart/2005/8/layout/radial5"/>
    <dgm:cxn modelId="{36D94F62-EAA4-4AE6-8EA5-9A0699C9049F}" type="presParOf" srcId="{DB4F9498-43DC-486E-A0AF-20F7B5B0C455}" destId="{6C2BE3C1-A803-4663-8B53-CFD1B7EDE62C}" srcOrd="6" destOrd="0" presId="urn:microsoft.com/office/officeart/2005/8/layout/radial5"/>
    <dgm:cxn modelId="{CB887212-CA6E-435D-956F-CBDD5EA4C168}" type="presParOf" srcId="{DB4F9498-43DC-486E-A0AF-20F7B5B0C455}" destId="{CA81D23F-6597-46B3-9299-69B125B4CD6C}" srcOrd="7" destOrd="0" presId="urn:microsoft.com/office/officeart/2005/8/layout/radial5"/>
    <dgm:cxn modelId="{FD2976EF-1532-4808-B5A6-DC9FFEC59568}" type="presParOf" srcId="{CA81D23F-6597-46B3-9299-69B125B4CD6C}" destId="{B7C19B07-0133-4A00-A0C0-3F674888CBD5}" srcOrd="0" destOrd="0" presId="urn:microsoft.com/office/officeart/2005/8/layout/radial5"/>
    <dgm:cxn modelId="{AB089185-70D0-4D0E-8731-E946D4D3F16D}" type="presParOf" srcId="{DB4F9498-43DC-486E-A0AF-20F7B5B0C455}" destId="{23BA9BDA-E69C-49D9-8493-B9F4FB3B36D4}" srcOrd="8"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C96B6D-DF2B-4689-B434-14BDA3CEAA8A}" type="doc">
      <dgm:prSet loTypeId="urn:microsoft.com/office/officeart/2005/8/layout/radial4" loCatId="relationship" qsTypeId="urn:microsoft.com/office/officeart/2005/8/quickstyle/simple1" qsCatId="simple" csTypeId="urn:microsoft.com/office/officeart/2005/8/colors/accent6_2" csCatId="accent6" phldr="1"/>
      <dgm:spPr/>
      <dgm:t>
        <a:bodyPr/>
        <a:lstStyle/>
        <a:p>
          <a:endParaRPr lang="en-US"/>
        </a:p>
      </dgm:t>
    </dgm:pt>
    <dgm:pt modelId="{EF6FB500-BEEB-4A1A-B484-026EB6CC02AA}">
      <dgm:prSet phldrT="[Text]" custT="1"/>
      <dgm:spPr>
        <a:solidFill>
          <a:schemeClr val="accent6">
            <a:lumMod val="75000"/>
          </a:schemeClr>
        </a:solidFill>
      </dgm:spPr>
      <dgm:t>
        <a:bodyPr/>
        <a:lstStyle/>
        <a:p>
          <a:r>
            <a:rPr lang="en-US" sz="2800" b="1" dirty="0"/>
            <a:t>Support from Administration &amp; Parents</a:t>
          </a:r>
        </a:p>
      </dgm:t>
    </dgm:pt>
    <dgm:pt modelId="{91E57328-1158-4934-AB68-BDFA3AB5BC5B}" type="parTrans" cxnId="{C8B1FF07-C218-40F4-9290-5BF4E80B0081}">
      <dgm:prSet/>
      <dgm:spPr/>
      <dgm:t>
        <a:bodyPr/>
        <a:lstStyle/>
        <a:p>
          <a:endParaRPr lang="en-US"/>
        </a:p>
      </dgm:t>
    </dgm:pt>
    <dgm:pt modelId="{33F086D2-42C0-4CFD-B3A1-1B973B91A69F}" type="sibTrans" cxnId="{C8B1FF07-C218-40F4-9290-5BF4E80B0081}">
      <dgm:prSet/>
      <dgm:spPr/>
      <dgm:t>
        <a:bodyPr/>
        <a:lstStyle/>
        <a:p>
          <a:endParaRPr lang="en-US"/>
        </a:p>
      </dgm:t>
    </dgm:pt>
    <dgm:pt modelId="{FBA6B2C0-478C-49DA-A5A7-DF92F0A26595}">
      <dgm:prSet phldrT="[Text]" custT="1"/>
      <dgm:spPr>
        <a:solidFill>
          <a:schemeClr val="accent6">
            <a:lumMod val="75000"/>
          </a:schemeClr>
        </a:solidFill>
      </dgm:spPr>
      <dgm:t>
        <a:bodyPr anchor="ctr"/>
        <a:lstStyle/>
        <a:p>
          <a:pPr>
            <a:spcBef>
              <a:spcPct val="0"/>
            </a:spcBef>
            <a:spcAft>
              <a:spcPts val="1000"/>
            </a:spcAft>
          </a:pPr>
          <a:r>
            <a:rPr lang="en-US" sz="2800" b="1" u="none" dirty="0"/>
            <a:t>Schedule Time </a:t>
          </a:r>
        </a:p>
        <a:p>
          <a:pPr>
            <a:spcBef>
              <a:spcPts val="600"/>
            </a:spcBef>
            <a:spcAft>
              <a:spcPts val="0"/>
            </a:spcAft>
          </a:pPr>
          <a:r>
            <a:rPr lang="en-US" sz="2000" i="0" dirty="0"/>
            <a:t>This creates an environment for a conversation with no distractions.</a:t>
          </a:r>
        </a:p>
      </dgm:t>
    </dgm:pt>
    <dgm:pt modelId="{27A62F7D-A4DC-455D-9C26-84DEFE9F4A8F}" type="parTrans" cxnId="{B1F1F654-32A7-45EF-8249-35292726C7B7}">
      <dgm:prSet/>
      <dgm:spPr/>
      <dgm:t>
        <a:bodyPr/>
        <a:lstStyle/>
        <a:p>
          <a:endParaRPr lang="en-US"/>
        </a:p>
      </dgm:t>
    </dgm:pt>
    <dgm:pt modelId="{5BE3720C-4C19-4A66-A939-C9E3665D566B}" type="sibTrans" cxnId="{B1F1F654-32A7-45EF-8249-35292726C7B7}">
      <dgm:prSet/>
      <dgm:spPr/>
      <dgm:t>
        <a:bodyPr/>
        <a:lstStyle/>
        <a:p>
          <a:endParaRPr lang="en-US"/>
        </a:p>
      </dgm:t>
    </dgm:pt>
    <dgm:pt modelId="{E779D530-48F8-47EE-9B32-41404D70DA9A}">
      <dgm:prSet phldrT="[Text]" custT="1"/>
      <dgm:spPr>
        <a:solidFill>
          <a:schemeClr val="accent6">
            <a:lumMod val="75000"/>
          </a:schemeClr>
        </a:solidFill>
      </dgm:spPr>
      <dgm:t>
        <a:bodyPr anchor="t"/>
        <a:lstStyle/>
        <a:p>
          <a:pPr>
            <a:spcBef>
              <a:spcPct val="0"/>
            </a:spcBef>
            <a:spcAft>
              <a:spcPts val="1000"/>
            </a:spcAft>
          </a:pPr>
          <a:r>
            <a:rPr lang="en-US" sz="2800" b="1" u="none" dirty="0"/>
            <a:t>Follow Up</a:t>
          </a:r>
        </a:p>
        <a:p>
          <a:pPr>
            <a:spcBef>
              <a:spcPts val="600"/>
            </a:spcBef>
            <a:spcAft>
              <a:spcPts val="0"/>
            </a:spcAft>
          </a:pPr>
          <a:r>
            <a:rPr lang="en-US" sz="2000" i="0" dirty="0"/>
            <a:t> Consistent communication answers questions and addresses concerns.</a:t>
          </a:r>
        </a:p>
      </dgm:t>
    </dgm:pt>
    <dgm:pt modelId="{FCFA9EDF-EEC3-4119-B9C3-4D70BC66229D}" type="parTrans" cxnId="{29041E80-2853-4C51-B8F0-AC57C9D88573}">
      <dgm:prSet/>
      <dgm:spPr/>
      <dgm:t>
        <a:bodyPr/>
        <a:lstStyle/>
        <a:p>
          <a:endParaRPr lang="en-US"/>
        </a:p>
      </dgm:t>
    </dgm:pt>
    <dgm:pt modelId="{39D110F4-1BAB-48B7-A865-59D3CE32E5E7}" type="sibTrans" cxnId="{29041E80-2853-4C51-B8F0-AC57C9D88573}">
      <dgm:prSet/>
      <dgm:spPr/>
      <dgm:t>
        <a:bodyPr/>
        <a:lstStyle/>
        <a:p>
          <a:endParaRPr lang="en-US"/>
        </a:p>
      </dgm:t>
    </dgm:pt>
    <dgm:pt modelId="{EF6857A7-5ED6-4462-9A25-B9764AA93B04}">
      <dgm:prSet phldrT="[Text]" custScaleX="133829" custScaleY="77892" custT="1" custLinFactNeighborX="-1540" custLinFactNeighborY="169"/>
      <dgm:spPr/>
      <dgm:t>
        <a:bodyPr/>
        <a:lstStyle/>
        <a:p>
          <a:endParaRPr lang="en-US"/>
        </a:p>
      </dgm:t>
    </dgm:pt>
    <dgm:pt modelId="{B73675CE-CA80-4A31-B304-3F02CF0AF991}" type="parTrans" cxnId="{33F64030-E824-4AAD-970F-AC9B54E1C957}">
      <dgm:prSet/>
      <dgm:spPr/>
      <dgm:t>
        <a:bodyPr/>
        <a:lstStyle/>
        <a:p>
          <a:endParaRPr lang="en-US"/>
        </a:p>
      </dgm:t>
    </dgm:pt>
    <dgm:pt modelId="{1EF7C78A-E7D7-472B-8CE7-AA81B56AE028}" type="sibTrans" cxnId="{33F64030-E824-4AAD-970F-AC9B54E1C957}">
      <dgm:prSet/>
      <dgm:spPr/>
      <dgm:t>
        <a:bodyPr/>
        <a:lstStyle/>
        <a:p>
          <a:endParaRPr lang="en-US"/>
        </a:p>
      </dgm:t>
    </dgm:pt>
    <dgm:pt modelId="{FBE0C205-DF77-4646-9391-AD908BE29752}">
      <dgm:prSet phldrT="[Text]" custT="1"/>
      <dgm:spPr>
        <a:solidFill>
          <a:schemeClr val="accent6">
            <a:lumMod val="75000"/>
          </a:schemeClr>
        </a:solidFill>
      </dgm:spPr>
      <dgm:t>
        <a:bodyPr anchor="ctr"/>
        <a:lstStyle/>
        <a:p>
          <a:pPr>
            <a:spcBef>
              <a:spcPct val="0"/>
            </a:spcBef>
            <a:spcAft>
              <a:spcPts val="1000"/>
            </a:spcAft>
          </a:pPr>
          <a:r>
            <a:rPr lang="en-US" sz="2800" b="1" i="0" u="none" dirty="0"/>
            <a:t>Communicate Strategies</a:t>
          </a:r>
        </a:p>
        <a:p>
          <a:pPr>
            <a:spcBef>
              <a:spcPts val="600"/>
            </a:spcBef>
            <a:spcAft>
              <a:spcPts val="0"/>
            </a:spcAft>
          </a:pPr>
          <a:r>
            <a:rPr lang="en-US" sz="2000" i="0" dirty="0"/>
            <a:t>Discuss efforts that will be made to increase participation.</a:t>
          </a:r>
        </a:p>
      </dgm:t>
    </dgm:pt>
    <dgm:pt modelId="{E25C2079-44BD-4311-B067-A80594026961}" type="parTrans" cxnId="{387C0CF1-4C6D-445E-9B99-11C299328E5B}">
      <dgm:prSet/>
      <dgm:spPr/>
      <dgm:t>
        <a:bodyPr/>
        <a:lstStyle/>
        <a:p>
          <a:endParaRPr lang="en-US"/>
        </a:p>
      </dgm:t>
    </dgm:pt>
    <dgm:pt modelId="{E073D989-3306-4217-9C5A-4952D31C3117}" type="sibTrans" cxnId="{387C0CF1-4C6D-445E-9B99-11C299328E5B}">
      <dgm:prSet/>
      <dgm:spPr/>
      <dgm:t>
        <a:bodyPr/>
        <a:lstStyle/>
        <a:p>
          <a:endParaRPr lang="en-US"/>
        </a:p>
      </dgm:t>
    </dgm:pt>
    <dgm:pt modelId="{0705CD83-4864-4095-A5A0-E722EAFEA635}" type="pres">
      <dgm:prSet presAssocID="{21C96B6D-DF2B-4689-B434-14BDA3CEAA8A}" presName="cycle" presStyleCnt="0">
        <dgm:presLayoutVars>
          <dgm:chMax val="1"/>
          <dgm:dir/>
          <dgm:animLvl val="ctr"/>
          <dgm:resizeHandles val="exact"/>
        </dgm:presLayoutVars>
      </dgm:prSet>
      <dgm:spPr/>
    </dgm:pt>
    <dgm:pt modelId="{4E8C525E-AF82-41B5-A7A3-B8E692332397}" type="pres">
      <dgm:prSet presAssocID="{EF6FB500-BEEB-4A1A-B484-026EB6CC02AA}" presName="centerShape" presStyleLbl="node0" presStyleIdx="0" presStyleCnt="1" custScaleX="152992" custScaleY="92118" custLinFactNeighborX="-768"/>
      <dgm:spPr/>
    </dgm:pt>
    <dgm:pt modelId="{80E438EB-8146-4342-8A79-94A21BE8F0E2}" type="pres">
      <dgm:prSet presAssocID="{27A62F7D-A4DC-455D-9C26-84DEFE9F4A8F}" presName="parTrans" presStyleLbl="bgSibTrans2D1" presStyleIdx="0" presStyleCnt="3"/>
      <dgm:spPr/>
    </dgm:pt>
    <dgm:pt modelId="{A1281D49-8E23-4B8B-B6A6-DCDDE16B6205}" type="pres">
      <dgm:prSet presAssocID="{FBA6B2C0-478C-49DA-A5A7-DF92F0A26595}" presName="node" presStyleLbl="node1" presStyleIdx="0" presStyleCnt="3" custScaleX="136008" custScaleY="114845" custRadScaleRad="140655" custRadScaleInc="16557">
        <dgm:presLayoutVars>
          <dgm:bulletEnabled val="1"/>
        </dgm:presLayoutVars>
      </dgm:prSet>
      <dgm:spPr/>
    </dgm:pt>
    <dgm:pt modelId="{817099EF-4A6C-4ABB-A6A7-44E24F18038C}" type="pres">
      <dgm:prSet presAssocID="{E25C2079-44BD-4311-B067-A80594026961}" presName="parTrans" presStyleLbl="bgSibTrans2D1" presStyleIdx="1" presStyleCnt="3" custAng="21494151"/>
      <dgm:spPr/>
    </dgm:pt>
    <dgm:pt modelId="{D83EC0BA-509A-47BA-A42B-F35F8A57F0D2}" type="pres">
      <dgm:prSet presAssocID="{FBE0C205-DF77-4646-9391-AD908BE29752}" presName="node" presStyleLbl="node1" presStyleIdx="1" presStyleCnt="3" custScaleX="138123" custScaleY="114626">
        <dgm:presLayoutVars>
          <dgm:bulletEnabled val="1"/>
        </dgm:presLayoutVars>
      </dgm:prSet>
      <dgm:spPr/>
    </dgm:pt>
    <dgm:pt modelId="{10BB8D78-08E6-44E3-9F83-E6ADC89DC2E8}" type="pres">
      <dgm:prSet presAssocID="{FCFA9EDF-EEC3-4119-B9C3-4D70BC66229D}" presName="parTrans" presStyleLbl="bgSibTrans2D1" presStyleIdx="2" presStyleCnt="3"/>
      <dgm:spPr/>
    </dgm:pt>
    <dgm:pt modelId="{232EC26A-6B2D-45F7-9E4F-2C8FCA9A4CE6}" type="pres">
      <dgm:prSet presAssocID="{E779D530-48F8-47EE-9B32-41404D70DA9A}" presName="node" presStyleLbl="node1" presStyleIdx="2" presStyleCnt="3" custScaleX="134911" custScaleY="114778" custRadScaleRad="140669" custRadScaleInc="-16566">
        <dgm:presLayoutVars>
          <dgm:bulletEnabled val="1"/>
        </dgm:presLayoutVars>
      </dgm:prSet>
      <dgm:spPr/>
    </dgm:pt>
  </dgm:ptLst>
  <dgm:cxnLst>
    <dgm:cxn modelId="{B1F1F654-32A7-45EF-8249-35292726C7B7}" srcId="{EF6FB500-BEEB-4A1A-B484-026EB6CC02AA}" destId="{FBA6B2C0-478C-49DA-A5A7-DF92F0A26595}" srcOrd="0" destOrd="0" parTransId="{27A62F7D-A4DC-455D-9C26-84DEFE9F4A8F}" sibTransId="{5BE3720C-4C19-4A66-A939-C9E3665D566B}"/>
    <dgm:cxn modelId="{ED46EF4D-7385-4C92-B38C-B6E34C2AF477}" type="presOf" srcId="{EF6FB500-BEEB-4A1A-B484-026EB6CC02AA}" destId="{4E8C525E-AF82-41B5-A7A3-B8E692332397}" srcOrd="0" destOrd="0" presId="urn:microsoft.com/office/officeart/2005/8/layout/radial4"/>
    <dgm:cxn modelId="{C399CE22-9261-4A6B-A6BB-B7BA15718F27}" type="presOf" srcId="{FBA6B2C0-478C-49DA-A5A7-DF92F0A26595}" destId="{A1281D49-8E23-4B8B-B6A6-DCDDE16B6205}" srcOrd="0" destOrd="0" presId="urn:microsoft.com/office/officeart/2005/8/layout/radial4"/>
    <dgm:cxn modelId="{387C0CF1-4C6D-445E-9B99-11C299328E5B}" srcId="{EF6FB500-BEEB-4A1A-B484-026EB6CC02AA}" destId="{FBE0C205-DF77-4646-9391-AD908BE29752}" srcOrd="1" destOrd="0" parTransId="{E25C2079-44BD-4311-B067-A80594026961}" sibTransId="{E073D989-3306-4217-9C5A-4952D31C3117}"/>
    <dgm:cxn modelId="{12D242B2-82B2-47C2-B345-79AC4BE5231F}" type="presOf" srcId="{E779D530-48F8-47EE-9B32-41404D70DA9A}" destId="{232EC26A-6B2D-45F7-9E4F-2C8FCA9A4CE6}" srcOrd="0" destOrd="0" presId="urn:microsoft.com/office/officeart/2005/8/layout/radial4"/>
    <dgm:cxn modelId="{29041E80-2853-4C51-B8F0-AC57C9D88573}" srcId="{EF6FB500-BEEB-4A1A-B484-026EB6CC02AA}" destId="{E779D530-48F8-47EE-9B32-41404D70DA9A}" srcOrd="2" destOrd="0" parTransId="{FCFA9EDF-EEC3-4119-B9C3-4D70BC66229D}" sibTransId="{39D110F4-1BAB-48B7-A865-59D3CE32E5E7}"/>
    <dgm:cxn modelId="{0674D093-1CFF-41C5-A85C-87DAF7A56437}" type="presOf" srcId="{21C96B6D-DF2B-4689-B434-14BDA3CEAA8A}" destId="{0705CD83-4864-4095-A5A0-E722EAFEA635}" srcOrd="0" destOrd="0" presId="urn:microsoft.com/office/officeart/2005/8/layout/radial4"/>
    <dgm:cxn modelId="{621BC003-2FBC-4320-B8F9-191E5211081D}" type="presOf" srcId="{E25C2079-44BD-4311-B067-A80594026961}" destId="{817099EF-4A6C-4ABB-A6A7-44E24F18038C}" srcOrd="0" destOrd="0" presId="urn:microsoft.com/office/officeart/2005/8/layout/radial4"/>
    <dgm:cxn modelId="{99BE1D99-119A-4ECC-AD35-810473D779EF}" type="presOf" srcId="{27A62F7D-A4DC-455D-9C26-84DEFE9F4A8F}" destId="{80E438EB-8146-4342-8A79-94A21BE8F0E2}" srcOrd="0" destOrd="0" presId="urn:microsoft.com/office/officeart/2005/8/layout/radial4"/>
    <dgm:cxn modelId="{33F64030-E824-4AAD-970F-AC9B54E1C957}" srcId="{21C96B6D-DF2B-4689-B434-14BDA3CEAA8A}" destId="{EF6857A7-5ED6-4462-9A25-B9764AA93B04}" srcOrd="1" destOrd="0" parTransId="{B73675CE-CA80-4A31-B304-3F02CF0AF991}" sibTransId="{1EF7C78A-E7D7-472B-8CE7-AA81B56AE028}"/>
    <dgm:cxn modelId="{C8B1FF07-C218-40F4-9290-5BF4E80B0081}" srcId="{21C96B6D-DF2B-4689-B434-14BDA3CEAA8A}" destId="{EF6FB500-BEEB-4A1A-B484-026EB6CC02AA}" srcOrd="0" destOrd="0" parTransId="{91E57328-1158-4934-AB68-BDFA3AB5BC5B}" sibTransId="{33F086D2-42C0-4CFD-B3A1-1B973B91A69F}"/>
    <dgm:cxn modelId="{357945C8-ACE6-4D75-8173-1B63220546AE}" type="presOf" srcId="{FCFA9EDF-EEC3-4119-B9C3-4D70BC66229D}" destId="{10BB8D78-08E6-44E3-9F83-E6ADC89DC2E8}" srcOrd="0" destOrd="0" presId="urn:microsoft.com/office/officeart/2005/8/layout/radial4"/>
    <dgm:cxn modelId="{E3763091-013A-404A-8618-4A1956A8CF01}" type="presOf" srcId="{FBE0C205-DF77-4646-9391-AD908BE29752}" destId="{D83EC0BA-509A-47BA-A42B-F35F8A57F0D2}" srcOrd="0" destOrd="0" presId="urn:microsoft.com/office/officeart/2005/8/layout/radial4"/>
    <dgm:cxn modelId="{43A0E3D1-2161-43F8-9C2A-B977CC2EDC8F}" type="presParOf" srcId="{0705CD83-4864-4095-A5A0-E722EAFEA635}" destId="{4E8C525E-AF82-41B5-A7A3-B8E692332397}" srcOrd="0" destOrd="0" presId="urn:microsoft.com/office/officeart/2005/8/layout/radial4"/>
    <dgm:cxn modelId="{5A66531A-17BB-46AA-A36C-70B50957545B}" type="presParOf" srcId="{0705CD83-4864-4095-A5A0-E722EAFEA635}" destId="{80E438EB-8146-4342-8A79-94A21BE8F0E2}" srcOrd="1" destOrd="0" presId="urn:microsoft.com/office/officeart/2005/8/layout/radial4"/>
    <dgm:cxn modelId="{AFD89BEE-E63E-4902-AF88-165B769EE25B}" type="presParOf" srcId="{0705CD83-4864-4095-A5A0-E722EAFEA635}" destId="{A1281D49-8E23-4B8B-B6A6-DCDDE16B6205}" srcOrd="2" destOrd="0" presId="urn:microsoft.com/office/officeart/2005/8/layout/radial4"/>
    <dgm:cxn modelId="{61D17676-1384-4192-9410-8533D1574297}" type="presParOf" srcId="{0705CD83-4864-4095-A5A0-E722EAFEA635}" destId="{817099EF-4A6C-4ABB-A6A7-44E24F18038C}" srcOrd="3" destOrd="0" presId="urn:microsoft.com/office/officeart/2005/8/layout/radial4"/>
    <dgm:cxn modelId="{13F92CF3-4CB3-4D01-883D-696DF548062F}" type="presParOf" srcId="{0705CD83-4864-4095-A5A0-E722EAFEA635}" destId="{D83EC0BA-509A-47BA-A42B-F35F8A57F0D2}" srcOrd="4" destOrd="0" presId="urn:microsoft.com/office/officeart/2005/8/layout/radial4"/>
    <dgm:cxn modelId="{48E007F3-4B6A-4D53-BF00-015AA622DD7C}" type="presParOf" srcId="{0705CD83-4864-4095-A5A0-E722EAFEA635}" destId="{10BB8D78-08E6-44E3-9F83-E6ADC89DC2E8}" srcOrd="5" destOrd="0" presId="urn:microsoft.com/office/officeart/2005/8/layout/radial4"/>
    <dgm:cxn modelId="{65DE7EDE-FA51-4A7C-A0DD-738658DB1307}" type="presParOf" srcId="{0705CD83-4864-4095-A5A0-E722EAFEA635}" destId="{232EC26A-6B2D-45F7-9E4F-2C8FCA9A4CE6}"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ABE0F5-2108-40B3-A9F5-7FB76D569EF7}" type="doc">
      <dgm:prSet loTypeId="urn:microsoft.com/office/officeart/2005/8/layout/hList7" loCatId="list" qsTypeId="urn:microsoft.com/office/officeart/2005/8/quickstyle/simple1" qsCatId="simple" csTypeId="urn:microsoft.com/office/officeart/2005/8/colors/accent0_1" csCatId="mainScheme" phldr="1"/>
      <dgm:spPr/>
      <dgm:t>
        <a:bodyPr/>
        <a:lstStyle/>
        <a:p>
          <a:endParaRPr lang="en-US"/>
        </a:p>
      </dgm:t>
    </dgm:pt>
    <dgm:pt modelId="{9987DC88-34B5-4636-BAD6-956F43154293}">
      <dgm:prSet phldrT="[Text]" custT="1"/>
      <dgm:spPr/>
      <dgm:t>
        <a:bodyPr/>
        <a:lstStyle/>
        <a:p>
          <a:endParaRPr lang="en-US" sz="1600" i="1" dirty="0"/>
        </a:p>
      </dgm:t>
    </dgm:pt>
    <dgm:pt modelId="{6DFB2AF4-995B-4293-B8A2-E5BEF5FBF2EB}" type="parTrans" cxnId="{B1FBAA48-E813-4956-B29D-C3C0DB2A01C1}">
      <dgm:prSet/>
      <dgm:spPr/>
      <dgm:t>
        <a:bodyPr/>
        <a:lstStyle/>
        <a:p>
          <a:endParaRPr lang="en-US"/>
        </a:p>
      </dgm:t>
    </dgm:pt>
    <dgm:pt modelId="{50163BE3-FA8D-477D-B2E2-B50B5DEB3E0B}" type="sibTrans" cxnId="{B1FBAA48-E813-4956-B29D-C3C0DB2A01C1}">
      <dgm:prSet/>
      <dgm:spPr/>
      <dgm:t>
        <a:bodyPr/>
        <a:lstStyle/>
        <a:p>
          <a:endParaRPr lang="en-US"/>
        </a:p>
      </dgm:t>
    </dgm:pt>
    <dgm:pt modelId="{2D6BBB6E-D7CB-4A25-96F0-6152CD2F674C}">
      <dgm:prSet phldrT="[Text]" custT="1"/>
      <dgm:spPr/>
      <dgm:t>
        <a:bodyPr/>
        <a:lstStyle/>
        <a:p>
          <a:endParaRPr lang="en-US" sz="2000" dirty="0">
            <a:solidFill>
              <a:srgbClr val="000000"/>
            </a:solidFill>
          </a:endParaRPr>
        </a:p>
      </dgm:t>
    </dgm:pt>
    <dgm:pt modelId="{25CCC250-79B1-4B80-8AF9-1E1BF618B076}" type="parTrans" cxnId="{42E0E0DE-5CEC-4081-BC4B-F99CDAAE0F13}">
      <dgm:prSet/>
      <dgm:spPr/>
      <dgm:t>
        <a:bodyPr/>
        <a:lstStyle/>
        <a:p>
          <a:endParaRPr lang="en-US"/>
        </a:p>
      </dgm:t>
    </dgm:pt>
    <dgm:pt modelId="{4D3D2D52-E6BF-4219-BC58-CE6146AFE31F}" type="sibTrans" cxnId="{42E0E0DE-5CEC-4081-BC4B-F99CDAAE0F13}">
      <dgm:prSet/>
      <dgm:spPr/>
      <dgm:t>
        <a:bodyPr/>
        <a:lstStyle/>
        <a:p>
          <a:endParaRPr lang="en-US"/>
        </a:p>
      </dgm:t>
    </dgm:pt>
    <dgm:pt modelId="{D077DE96-F939-4ACA-8116-653EAB3C76C7}">
      <dgm:prSet phldrT="[Text]" custT="1"/>
      <dgm:spPr/>
      <dgm:t>
        <a:bodyPr/>
        <a:lstStyle/>
        <a:p>
          <a:endParaRPr lang="en-US" sz="1600" i="1" dirty="0"/>
        </a:p>
      </dgm:t>
    </dgm:pt>
    <dgm:pt modelId="{594263B8-A152-480E-A18E-C8F6F46CC979}" type="parTrans" cxnId="{05DC9B30-BB86-4968-96EB-A0594F4F62DA}">
      <dgm:prSet/>
      <dgm:spPr/>
      <dgm:t>
        <a:bodyPr/>
        <a:lstStyle/>
        <a:p>
          <a:endParaRPr lang="en-US"/>
        </a:p>
      </dgm:t>
    </dgm:pt>
    <dgm:pt modelId="{C267386F-953C-4B48-B1DF-C2BE9250382F}" type="sibTrans" cxnId="{05DC9B30-BB86-4968-96EB-A0594F4F62DA}">
      <dgm:prSet/>
      <dgm:spPr/>
      <dgm:t>
        <a:bodyPr/>
        <a:lstStyle/>
        <a:p>
          <a:endParaRPr lang="en-US"/>
        </a:p>
      </dgm:t>
    </dgm:pt>
    <dgm:pt modelId="{A95EE1AF-43A6-459F-983C-B2D4FE980CA2}" type="pres">
      <dgm:prSet presAssocID="{D3ABE0F5-2108-40B3-A9F5-7FB76D569EF7}" presName="Name0" presStyleCnt="0">
        <dgm:presLayoutVars>
          <dgm:dir/>
          <dgm:resizeHandles val="exact"/>
        </dgm:presLayoutVars>
      </dgm:prSet>
      <dgm:spPr/>
    </dgm:pt>
    <dgm:pt modelId="{1F047055-4B00-43E4-AF34-BF2D96A1492C}" type="pres">
      <dgm:prSet presAssocID="{D3ABE0F5-2108-40B3-A9F5-7FB76D569EF7}" presName="fgShape" presStyleLbl="fgShp" presStyleIdx="0" presStyleCnt="1" custFlipVert="1" custScaleX="14552" custLinFactNeighborX="327" custLinFactNeighborY="33333"/>
      <dgm:spPr>
        <a:noFill/>
        <a:ln>
          <a:noFill/>
        </a:ln>
      </dgm:spPr>
    </dgm:pt>
    <dgm:pt modelId="{040ED5BE-4FE8-422F-9BFD-9327A12A9DB0}" type="pres">
      <dgm:prSet presAssocID="{D3ABE0F5-2108-40B3-A9F5-7FB76D569EF7}" presName="linComp" presStyleCnt="0"/>
      <dgm:spPr/>
    </dgm:pt>
    <dgm:pt modelId="{584D229C-F209-43E1-8F08-5DD8A5F29649}" type="pres">
      <dgm:prSet presAssocID="{9987DC88-34B5-4636-BAD6-956F43154293}" presName="compNode" presStyleCnt="0"/>
      <dgm:spPr/>
    </dgm:pt>
    <dgm:pt modelId="{725C923C-B89F-4FD6-9726-78DEA086A93E}" type="pres">
      <dgm:prSet presAssocID="{9987DC88-34B5-4636-BAD6-956F43154293}" presName="bkgdShape" presStyleLbl="node1" presStyleIdx="0" presStyleCnt="3" custScaleX="106781" custLinFactNeighborX="-898"/>
      <dgm:spPr/>
    </dgm:pt>
    <dgm:pt modelId="{539A94F9-2B56-4F70-89E6-B14E86F000F5}" type="pres">
      <dgm:prSet presAssocID="{9987DC88-34B5-4636-BAD6-956F43154293}" presName="nodeTx" presStyleLbl="node1" presStyleIdx="0" presStyleCnt="3">
        <dgm:presLayoutVars>
          <dgm:bulletEnabled val="1"/>
        </dgm:presLayoutVars>
      </dgm:prSet>
      <dgm:spPr/>
    </dgm:pt>
    <dgm:pt modelId="{07EA4061-6B58-4451-8933-84C88D1847FC}" type="pres">
      <dgm:prSet presAssocID="{9987DC88-34B5-4636-BAD6-956F43154293}" presName="invisiNode" presStyleLbl="node1" presStyleIdx="0" presStyleCnt="3"/>
      <dgm:spPr/>
    </dgm:pt>
    <dgm:pt modelId="{47C1855D-27DF-41F2-8C50-53A48EF3A79C}" type="pres">
      <dgm:prSet presAssocID="{9987DC88-34B5-4636-BAD6-956F43154293}" presName="imagNode" presStyleLbl="fgImgPlace1" presStyleIdx="0" presStyleCnt="3" custScaleX="133443" custScaleY="133443" custLinFactNeighborY="971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31B1FBC0-BB50-468F-A33E-11C7C072875F}" type="pres">
      <dgm:prSet presAssocID="{50163BE3-FA8D-477D-B2E2-B50B5DEB3E0B}" presName="sibTrans" presStyleLbl="sibTrans2D1" presStyleIdx="0" presStyleCnt="0"/>
      <dgm:spPr/>
    </dgm:pt>
    <dgm:pt modelId="{CEED4F22-6DAF-42CE-A94A-F35A0E0EE563}" type="pres">
      <dgm:prSet presAssocID="{2D6BBB6E-D7CB-4A25-96F0-6152CD2F674C}" presName="compNode" presStyleCnt="0"/>
      <dgm:spPr/>
    </dgm:pt>
    <dgm:pt modelId="{822628CB-5009-4BAE-B86A-83D6664EB1BC}" type="pres">
      <dgm:prSet presAssocID="{2D6BBB6E-D7CB-4A25-96F0-6152CD2F674C}" presName="bkgdShape" presStyleLbl="node1" presStyleIdx="1" presStyleCnt="3" custScaleX="105980"/>
      <dgm:spPr/>
    </dgm:pt>
    <dgm:pt modelId="{74F889FA-2570-4ACE-AB10-F3C576E9D81F}" type="pres">
      <dgm:prSet presAssocID="{2D6BBB6E-D7CB-4A25-96F0-6152CD2F674C}" presName="nodeTx" presStyleLbl="node1" presStyleIdx="1" presStyleCnt="3">
        <dgm:presLayoutVars>
          <dgm:bulletEnabled val="1"/>
        </dgm:presLayoutVars>
      </dgm:prSet>
      <dgm:spPr/>
    </dgm:pt>
    <dgm:pt modelId="{6DF15731-0461-4D66-9EA4-61273D23260F}" type="pres">
      <dgm:prSet presAssocID="{2D6BBB6E-D7CB-4A25-96F0-6152CD2F674C}" presName="invisiNode" presStyleLbl="node1" presStyleIdx="1" presStyleCnt="3"/>
      <dgm:spPr/>
    </dgm:pt>
    <dgm:pt modelId="{3E9163F6-D3BD-4B43-8CA3-7B642C1BB7AC}" type="pres">
      <dgm:prSet presAssocID="{2D6BBB6E-D7CB-4A25-96F0-6152CD2F674C}" presName="imagNode" presStyleLbl="fgImgPlace1" presStyleIdx="1" presStyleCnt="3" custScaleX="133553" custScaleY="133553" custLinFactNeighborX="-3820" custLinFactNeighborY="9774"/>
      <dgm:spPr>
        <a:blipFill rotWithShape="1">
          <a:blip xmlns:r="http://schemas.openxmlformats.org/officeDocument/2006/relationships" r:embed="rId2"/>
          <a:stretch>
            <a:fillRect/>
          </a:stretch>
        </a:blipFill>
      </dgm:spPr>
    </dgm:pt>
    <dgm:pt modelId="{FA1DA6C8-B7E1-4E30-9512-FAB117A9C69C}" type="pres">
      <dgm:prSet presAssocID="{4D3D2D52-E6BF-4219-BC58-CE6146AFE31F}" presName="sibTrans" presStyleLbl="sibTrans2D1" presStyleIdx="0" presStyleCnt="0"/>
      <dgm:spPr/>
    </dgm:pt>
    <dgm:pt modelId="{491FEBB5-49AD-49EA-A31E-60BA0D8EBA9E}" type="pres">
      <dgm:prSet presAssocID="{D077DE96-F939-4ACA-8116-653EAB3C76C7}" presName="compNode" presStyleCnt="0"/>
      <dgm:spPr/>
    </dgm:pt>
    <dgm:pt modelId="{B2F31868-9EFE-45DD-A896-DD5A6CA9897F}" type="pres">
      <dgm:prSet presAssocID="{D077DE96-F939-4ACA-8116-653EAB3C76C7}" presName="bkgdShape" presStyleLbl="node1" presStyleIdx="2" presStyleCnt="3"/>
      <dgm:spPr/>
    </dgm:pt>
    <dgm:pt modelId="{F90CBCD9-E76C-4DDC-BDC0-3513A7354F6B}" type="pres">
      <dgm:prSet presAssocID="{D077DE96-F939-4ACA-8116-653EAB3C76C7}" presName="nodeTx" presStyleLbl="node1" presStyleIdx="2" presStyleCnt="3">
        <dgm:presLayoutVars>
          <dgm:bulletEnabled val="1"/>
        </dgm:presLayoutVars>
      </dgm:prSet>
      <dgm:spPr/>
    </dgm:pt>
    <dgm:pt modelId="{3B5D5F3A-A4AA-473A-A491-FB0064B50307}" type="pres">
      <dgm:prSet presAssocID="{D077DE96-F939-4ACA-8116-653EAB3C76C7}" presName="invisiNode" presStyleLbl="node1" presStyleIdx="2" presStyleCnt="3"/>
      <dgm:spPr/>
    </dgm:pt>
    <dgm:pt modelId="{BAFC81CD-2ADC-469F-AEFB-57CA535113C6}" type="pres">
      <dgm:prSet presAssocID="{D077DE96-F939-4ACA-8116-653EAB3C76C7}" presName="imagNode" presStyleLbl="fgImgPlace1" presStyleIdx="2" presStyleCnt="3" custScaleX="133553" custScaleY="133553" custLinFactNeighborX="-1175" custLinFactNeighborY="977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Lst>
  <dgm:cxnLst>
    <dgm:cxn modelId="{53203353-77F8-465A-AF59-BE7BBB5CA017}" type="presOf" srcId="{D077DE96-F939-4ACA-8116-653EAB3C76C7}" destId="{B2F31868-9EFE-45DD-A896-DD5A6CA9897F}" srcOrd="0" destOrd="0" presId="urn:microsoft.com/office/officeart/2005/8/layout/hList7"/>
    <dgm:cxn modelId="{D3C05C24-DDB3-4342-8B58-FF965DA98EC2}" type="presOf" srcId="{9987DC88-34B5-4636-BAD6-956F43154293}" destId="{725C923C-B89F-4FD6-9726-78DEA086A93E}" srcOrd="0" destOrd="0" presId="urn:microsoft.com/office/officeart/2005/8/layout/hList7"/>
    <dgm:cxn modelId="{B1FBAA48-E813-4956-B29D-C3C0DB2A01C1}" srcId="{D3ABE0F5-2108-40B3-A9F5-7FB76D569EF7}" destId="{9987DC88-34B5-4636-BAD6-956F43154293}" srcOrd="0" destOrd="0" parTransId="{6DFB2AF4-995B-4293-B8A2-E5BEF5FBF2EB}" sibTransId="{50163BE3-FA8D-477D-B2E2-B50B5DEB3E0B}"/>
    <dgm:cxn modelId="{8FA16441-C72B-4F95-8FEC-7AB52A8F8500}" type="presOf" srcId="{2D6BBB6E-D7CB-4A25-96F0-6152CD2F674C}" destId="{74F889FA-2570-4ACE-AB10-F3C576E9D81F}" srcOrd="1" destOrd="0" presId="urn:microsoft.com/office/officeart/2005/8/layout/hList7"/>
    <dgm:cxn modelId="{4C5101A7-E450-4004-8F01-2A0ED7A7FE98}" type="presOf" srcId="{2D6BBB6E-D7CB-4A25-96F0-6152CD2F674C}" destId="{822628CB-5009-4BAE-B86A-83D6664EB1BC}" srcOrd="0" destOrd="0" presId="urn:microsoft.com/office/officeart/2005/8/layout/hList7"/>
    <dgm:cxn modelId="{42E0E0DE-5CEC-4081-BC4B-F99CDAAE0F13}" srcId="{D3ABE0F5-2108-40B3-A9F5-7FB76D569EF7}" destId="{2D6BBB6E-D7CB-4A25-96F0-6152CD2F674C}" srcOrd="1" destOrd="0" parTransId="{25CCC250-79B1-4B80-8AF9-1E1BF618B076}" sibTransId="{4D3D2D52-E6BF-4219-BC58-CE6146AFE31F}"/>
    <dgm:cxn modelId="{05DC9B30-BB86-4968-96EB-A0594F4F62DA}" srcId="{D3ABE0F5-2108-40B3-A9F5-7FB76D569EF7}" destId="{D077DE96-F939-4ACA-8116-653EAB3C76C7}" srcOrd="2" destOrd="0" parTransId="{594263B8-A152-480E-A18E-C8F6F46CC979}" sibTransId="{C267386F-953C-4B48-B1DF-C2BE9250382F}"/>
    <dgm:cxn modelId="{1DCB0891-DA06-4D25-91CA-A18776633D36}" type="presOf" srcId="{4D3D2D52-E6BF-4219-BC58-CE6146AFE31F}" destId="{FA1DA6C8-B7E1-4E30-9512-FAB117A9C69C}" srcOrd="0" destOrd="0" presId="urn:microsoft.com/office/officeart/2005/8/layout/hList7"/>
    <dgm:cxn modelId="{3FD29DD6-2694-48F3-A1A9-DB2BC39F5919}" type="presOf" srcId="{D077DE96-F939-4ACA-8116-653EAB3C76C7}" destId="{F90CBCD9-E76C-4DDC-BDC0-3513A7354F6B}" srcOrd="1" destOrd="0" presId="urn:microsoft.com/office/officeart/2005/8/layout/hList7"/>
    <dgm:cxn modelId="{8B5BD450-B57B-41D3-A094-F87BCD53E890}" type="presOf" srcId="{9987DC88-34B5-4636-BAD6-956F43154293}" destId="{539A94F9-2B56-4F70-89E6-B14E86F000F5}" srcOrd="1" destOrd="0" presId="urn:microsoft.com/office/officeart/2005/8/layout/hList7"/>
    <dgm:cxn modelId="{23416D08-1E13-461F-9119-18797D5B2D10}" type="presOf" srcId="{50163BE3-FA8D-477D-B2E2-B50B5DEB3E0B}" destId="{31B1FBC0-BB50-468F-A33E-11C7C072875F}" srcOrd="0" destOrd="0" presId="urn:microsoft.com/office/officeart/2005/8/layout/hList7"/>
    <dgm:cxn modelId="{BF0ABDDF-874D-4821-9EE9-679652539988}" type="presOf" srcId="{D3ABE0F5-2108-40B3-A9F5-7FB76D569EF7}" destId="{A95EE1AF-43A6-459F-983C-B2D4FE980CA2}" srcOrd="0" destOrd="0" presId="urn:microsoft.com/office/officeart/2005/8/layout/hList7"/>
    <dgm:cxn modelId="{C85E9357-579D-464B-B6D8-088F619C86FC}" type="presParOf" srcId="{A95EE1AF-43A6-459F-983C-B2D4FE980CA2}" destId="{1F047055-4B00-43E4-AF34-BF2D96A1492C}" srcOrd="0" destOrd="0" presId="urn:microsoft.com/office/officeart/2005/8/layout/hList7"/>
    <dgm:cxn modelId="{65348895-1692-4525-9382-676AB9D2B0B2}" type="presParOf" srcId="{A95EE1AF-43A6-459F-983C-B2D4FE980CA2}" destId="{040ED5BE-4FE8-422F-9BFD-9327A12A9DB0}" srcOrd="1" destOrd="0" presId="urn:microsoft.com/office/officeart/2005/8/layout/hList7"/>
    <dgm:cxn modelId="{462D5A06-2A2C-4304-9C69-02B6D3AF681E}" type="presParOf" srcId="{040ED5BE-4FE8-422F-9BFD-9327A12A9DB0}" destId="{584D229C-F209-43E1-8F08-5DD8A5F29649}" srcOrd="0" destOrd="0" presId="urn:microsoft.com/office/officeart/2005/8/layout/hList7"/>
    <dgm:cxn modelId="{771F52DB-9840-468D-B118-0FF2EED75B99}" type="presParOf" srcId="{584D229C-F209-43E1-8F08-5DD8A5F29649}" destId="{725C923C-B89F-4FD6-9726-78DEA086A93E}" srcOrd="0" destOrd="0" presId="urn:microsoft.com/office/officeart/2005/8/layout/hList7"/>
    <dgm:cxn modelId="{1C51620B-9891-4EB0-B3D0-BDEBBA30B552}" type="presParOf" srcId="{584D229C-F209-43E1-8F08-5DD8A5F29649}" destId="{539A94F9-2B56-4F70-89E6-B14E86F000F5}" srcOrd="1" destOrd="0" presId="urn:microsoft.com/office/officeart/2005/8/layout/hList7"/>
    <dgm:cxn modelId="{E3596EC8-537C-42C7-83C3-EADD464C69B1}" type="presParOf" srcId="{584D229C-F209-43E1-8F08-5DD8A5F29649}" destId="{07EA4061-6B58-4451-8933-84C88D1847FC}" srcOrd="2" destOrd="0" presId="urn:microsoft.com/office/officeart/2005/8/layout/hList7"/>
    <dgm:cxn modelId="{F51A8491-E53A-4E61-8EE9-5A4426ED9D90}" type="presParOf" srcId="{584D229C-F209-43E1-8F08-5DD8A5F29649}" destId="{47C1855D-27DF-41F2-8C50-53A48EF3A79C}" srcOrd="3" destOrd="0" presId="urn:microsoft.com/office/officeart/2005/8/layout/hList7"/>
    <dgm:cxn modelId="{879950A6-781B-4535-BFD5-5898EAE5B810}" type="presParOf" srcId="{040ED5BE-4FE8-422F-9BFD-9327A12A9DB0}" destId="{31B1FBC0-BB50-468F-A33E-11C7C072875F}" srcOrd="1" destOrd="0" presId="urn:microsoft.com/office/officeart/2005/8/layout/hList7"/>
    <dgm:cxn modelId="{830535E6-BCF9-4D43-AD24-B8E820D1C321}" type="presParOf" srcId="{040ED5BE-4FE8-422F-9BFD-9327A12A9DB0}" destId="{CEED4F22-6DAF-42CE-A94A-F35A0E0EE563}" srcOrd="2" destOrd="0" presId="urn:microsoft.com/office/officeart/2005/8/layout/hList7"/>
    <dgm:cxn modelId="{85372558-EBBF-4AF1-B7B0-8ABC512A3A2B}" type="presParOf" srcId="{CEED4F22-6DAF-42CE-A94A-F35A0E0EE563}" destId="{822628CB-5009-4BAE-B86A-83D6664EB1BC}" srcOrd="0" destOrd="0" presId="urn:microsoft.com/office/officeart/2005/8/layout/hList7"/>
    <dgm:cxn modelId="{FDB17B68-39D9-45F1-8F5D-42948733B66A}" type="presParOf" srcId="{CEED4F22-6DAF-42CE-A94A-F35A0E0EE563}" destId="{74F889FA-2570-4ACE-AB10-F3C576E9D81F}" srcOrd="1" destOrd="0" presId="urn:microsoft.com/office/officeart/2005/8/layout/hList7"/>
    <dgm:cxn modelId="{D0B07334-8DFC-4A9B-9065-36EA7BC52D9F}" type="presParOf" srcId="{CEED4F22-6DAF-42CE-A94A-F35A0E0EE563}" destId="{6DF15731-0461-4D66-9EA4-61273D23260F}" srcOrd="2" destOrd="0" presId="urn:microsoft.com/office/officeart/2005/8/layout/hList7"/>
    <dgm:cxn modelId="{1C0DFAEB-CA8C-4307-9FA8-7253E83CF7E7}" type="presParOf" srcId="{CEED4F22-6DAF-42CE-A94A-F35A0E0EE563}" destId="{3E9163F6-D3BD-4B43-8CA3-7B642C1BB7AC}" srcOrd="3" destOrd="0" presId="urn:microsoft.com/office/officeart/2005/8/layout/hList7"/>
    <dgm:cxn modelId="{05B7FB54-A137-4CE0-8633-2171A82307CE}" type="presParOf" srcId="{040ED5BE-4FE8-422F-9BFD-9327A12A9DB0}" destId="{FA1DA6C8-B7E1-4E30-9512-FAB117A9C69C}" srcOrd="3" destOrd="0" presId="urn:microsoft.com/office/officeart/2005/8/layout/hList7"/>
    <dgm:cxn modelId="{67667C4C-E9C6-4D1E-B254-6346C247357B}" type="presParOf" srcId="{040ED5BE-4FE8-422F-9BFD-9327A12A9DB0}" destId="{491FEBB5-49AD-49EA-A31E-60BA0D8EBA9E}" srcOrd="4" destOrd="0" presId="urn:microsoft.com/office/officeart/2005/8/layout/hList7"/>
    <dgm:cxn modelId="{4F9528C1-0D31-478A-A3F9-7E6A68129075}" type="presParOf" srcId="{491FEBB5-49AD-49EA-A31E-60BA0D8EBA9E}" destId="{B2F31868-9EFE-45DD-A896-DD5A6CA9897F}" srcOrd="0" destOrd="0" presId="urn:microsoft.com/office/officeart/2005/8/layout/hList7"/>
    <dgm:cxn modelId="{C3B76C32-B3FE-4D80-9183-5FA5623F9452}" type="presParOf" srcId="{491FEBB5-49AD-49EA-A31E-60BA0D8EBA9E}" destId="{F90CBCD9-E76C-4DDC-BDC0-3513A7354F6B}" srcOrd="1" destOrd="0" presId="urn:microsoft.com/office/officeart/2005/8/layout/hList7"/>
    <dgm:cxn modelId="{ABF73027-4170-4813-AB4B-56F2E11E99B1}" type="presParOf" srcId="{491FEBB5-49AD-49EA-A31E-60BA0D8EBA9E}" destId="{3B5D5F3A-A4AA-473A-A491-FB0064B50307}" srcOrd="2" destOrd="0" presId="urn:microsoft.com/office/officeart/2005/8/layout/hList7"/>
    <dgm:cxn modelId="{C14F2E1E-C2D4-4EFA-A825-2C80479F1A6A}" type="presParOf" srcId="{491FEBB5-49AD-49EA-A31E-60BA0D8EBA9E}" destId="{BAFC81CD-2ADC-469F-AEFB-57CA535113C6}"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9193F-455C-42B6-8FB6-AC039D278AA4}">
      <dsp:nvSpPr>
        <dsp:cNvPr id="0" name=""/>
        <dsp:cNvSpPr/>
      </dsp:nvSpPr>
      <dsp:spPr>
        <a:xfrm>
          <a:off x="4161248" y="1461421"/>
          <a:ext cx="2103115" cy="210311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t>Marketing Nudges</a:t>
          </a:r>
        </a:p>
      </dsp:txBody>
      <dsp:txXfrm>
        <a:off x="4469242" y="1769415"/>
        <a:ext cx="1487127" cy="1487127"/>
      </dsp:txXfrm>
    </dsp:sp>
    <dsp:sp modelId="{66769443-2FCD-4711-B963-F2ACB4212939}">
      <dsp:nvSpPr>
        <dsp:cNvPr id="0" name=""/>
        <dsp:cNvSpPr/>
      </dsp:nvSpPr>
      <dsp:spPr>
        <a:xfrm rot="16200000">
          <a:off x="5037112" y="1039683"/>
          <a:ext cx="351386" cy="49341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5089820" y="1191075"/>
        <a:ext cx="245970" cy="296050"/>
      </dsp:txXfrm>
    </dsp:sp>
    <dsp:sp modelId="{BBEB65FC-D739-407F-9287-4406A3508DF9}">
      <dsp:nvSpPr>
        <dsp:cNvPr id="0" name=""/>
        <dsp:cNvSpPr/>
      </dsp:nvSpPr>
      <dsp:spPr>
        <a:xfrm>
          <a:off x="4115528" y="186142"/>
          <a:ext cx="2194555" cy="914395"/>
        </a:xfrm>
        <a:prstGeom prst="ellipse">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i="1" kern="1200" dirty="0"/>
            <a:t>Customer Engagement</a:t>
          </a:r>
        </a:p>
      </dsp:txBody>
      <dsp:txXfrm>
        <a:off x="4436913" y="320052"/>
        <a:ext cx="1551785" cy="646575"/>
      </dsp:txXfrm>
    </dsp:sp>
    <dsp:sp modelId="{05BFD23B-0EA0-487C-B3F1-E2D489B0D6DD}">
      <dsp:nvSpPr>
        <dsp:cNvPr id="0" name=""/>
        <dsp:cNvSpPr/>
      </dsp:nvSpPr>
      <dsp:spPr>
        <a:xfrm rot="21571299">
          <a:off x="6263579" y="2255863"/>
          <a:ext cx="391435" cy="49341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6263581" y="2355037"/>
        <a:ext cx="274005" cy="296050"/>
      </dsp:txXfrm>
    </dsp:sp>
    <dsp:sp modelId="{6BE9E433-B404-4B45-BBD0-F44E83918A6C}">
      <dsp:nvSpPr>
        <dsp:cNvPr id="0" name=""/>
        <dsp:cNvSpPr/>
      </dsp:nvSpPr>
      <dsp:spPr>
        <a:xfrm>
          <a:off x="6666107" y="2034486"/>
          <a:ext cx="2194555" cy="914395"/>
        </a:xfrm>
        <a:prstGeom prst="ellipse">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i="1" kern="1200" dirty="0"/>
            <a:t>Visual Aid Marketing</a:t>
          </a:r>
        </a:p>
      </dsp:txBody>
      <dsp:txXfrm>
        <a:off x="6987492" y="2168396"/>
        <a:ext cx="1551785" cy="646575"/>
      </dsp:txXfrm>
    </dsp:sp>
    <dsp:sp modelId="{8FE21753-A05B-4E9F-81B8-0D522B00804B}">
      <dsp:nvSpPr>
        <dsp:cNvPr id="0" name=""/>
        <dsp:cNvSpPr/>
      </dsp:nvSpPr>
      <dsp:spPr>
        <a:xfrm rot="5400000">
          <a:off x="5057819" y="3472227"/>
          <a:ext cx="309972" cy="49341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5104315" y="3524415"/>
        <a:ext cx="216980" cy="296050"/>
      </dsp:txXfrm>
    </dsp:sp>
    <dsp:sp modelId="{6C2BE3C1-A803-4663-8B53-CFD1B7EDE62C}">
      <dsp:nvSpPr>
        <dsp:cNvPr id="0" name=""/>
        <dsp:cNvSpPr/>
      </dsp:nvSpPr>
      <dsp:spPr>
        <a:xfrm>
          <a:off x="4115528" y="3882886"/>
          <a:ext cx="2194555" cy="914395"/>
        </a:xfrm>
        <a:prstGeom prst="ellipse">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i="1" kern="1200" dirty="0"/>
            <a:t>Influence</a:t>
          </a:r>
        </a:p>
      </dsp:txBody>
      <dsp:txXfrm>
        <a:off x="4436913" y="4016796"/>
        <a:ext cx="1551785" cy="646575"/>
      </dsp:txXfrm>
    </dsp:sp>
    <dsp:sp modelId="{CA81D23F-6597-46B3-9299-69B125B4CD6C}">
      <dsp:nvSpPr>
        <dsp:cNvPr id="0" name=""/>
        <dsp:cNvSpPr/>
      </dsp:nvSpPr>
      <dsp:spPr>
        <a:xfrm rot="10800000">
          <a:off x="3760108" y="2266270"/>
          <a:ext cx="401900" cy="49341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10800000">
        <a:off x="3880678" y="2364954"/>
        <a:ext cx="281330" cy="296050"/>
      </dsp:txXfrm>
    </dsp:sp>
    <dsp:sp modelId="{23BA9BDA-E69C-49D9-8493-B9F4FB3B36D4}">
      <dsp:nvSpPr>
        <dsp:cNvPr id="0" name=""/>
        <dsp:cNvSpPr/>
      </dsp:nvSpPr>
      <dsp:spPr>
        <a:xfrm>
          <a:off x="1553930" y="2055781"/>
          <a:ext cx="2194555" cy="914395"/>
        </a:xfrm>
        <a:prstGeom prst="ellipse">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i="1" kern="1200" dirty="0"/>
            <a:t>Café LA Pride</a:t>
          </a:r>
        </a:p>
      </dsp:txBody>
      <dsp:txXfrm>
        <a:off x="1875315" y="2189691"/>
        <a:ext cx="1551785" cy="646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C525E-AF82-41B5-A7A3-B8E692332397}">
      <dsp:nvSpPr>
        <dsp:cNvPr id="0" name=""/>
        <dsp:cNvSpPr/>
      </dsp:nvSpPr>
      <dsp:spPr>
        <a:xfrm>
          <a:off x="2498718" y="2765551"/>
          <a:ext cx="3311285" cy="199375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Support from Administration &amp; Parents</a:t>
          </a:r>
        </a:p>
      </dsp:txBody>
      <dsp:txXfrm>
        <a:off x="2983644" y="3057530"/>
        <a:ext cx="2341433" cy="1409800"/>
      </dsp:txXfrm>
    </dsp:sp>
    <dsp:sp modelId="{80E438EB-8146-4342-8A79-94A21BE8F0E2}">
      <dsp:nvSpPr>
        <dsp:cNvPr id="0" name=""/>
        <dsp:cNvSpPr/>
      </dsp:nvSpPr>
      <dsp:spPr>
        <a:xfrm rot="13538098">
          <a:off x="1008844" y="1561703"/>
          <a:ext cx="2589389" cy="6168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281D49-8E23-4B8B-B6A6-DCDDE16B6205}">
      <dsp:nvSpPr>
        <dsp:cNvPr id="0" name=""/>
        <dsp:cNvSpPr/>
      </dsp:nvSpPr>
      <dsp:spPr>
        <a:xfrm>
          <a:off x="0" y="0"/>
          <a:ext cx="2796507" cy="188909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ts val="1000"/>
            </a:spcAft>
            <a:buNone/>
          </a:pPr>
          <a:r>
            <a:rPr lang="en-US" sz="2800" b="1" u="none" kern="1200" dirty="0"/>
            <a:t>Schedule Time </a:t>
          </a:r>
        </a:p>
        <a:p>
          <a:pPr marL="0" lvl="0" indent="0" algn="ctr" defTabSz="1244600">
            <a:lnSpc>
              <a:spcPct val="90000"/>
            </a:lnSpc>
            <a:spcBef>
              <a:spcPct val="0"/>
            </a:spcBef>
            <a:spcAft>
              <a:spcPts val="0"/>
            </a:spcAft>
            <a:buNone/>
          </a:pPr>
          <a:r>
            <a:rPr lang="en-US" sz="2000" i="0" kern="1200" dirty="0"/>
            <a:t>This creates an environment for a conversation with no distractions.</a:t>
          </a:r>
        </a:p>
      </dsp:txBody>
      <dsp:txXfrm>
        <a:off x="55330" y="55330"/>
        <a:ext cx="2685847" cy="1778434"/>
      </dsp:txXfrm>
    </dsp:sp>
    <dsp:sp modelId="{817099EF-4A6C-4ABB-A6A7-44E24F18038C}">
      <dsp:nvSpPr>
        <dsp:cNvPr id="0" name=""/>
        <dsp:cNvSpPr/>
      </dsp:nvSpPr>
      <dsp:spPr>
        <a:xfrm rot="16146951">
          <a:off x="3315229" y="1486744"/>
          <a:ext cx="1738698" cy="6168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3EC0BA-509A-47BA-A42B-F35F8A57F0D2}">
      <dsp:nvSpPr>
        <dsp:cNvPr id="0" name=""/>
        <dsp:cNvSpPr/>
      </dsp:nvSpPr>
      <dsp:spPr>
        <a:xfrm>
          <a:off x="2777932" y="-16827"/>
          <a:ext cx="2839994" cy="1885492"/>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ts val="1000"/>
            </a:spcAft>
            <a:buNone/>
          </a:pPr>
          <a:r>
            <a:rPr lang="en-US" sz="2800" b="1" i="0" u="none" kern="1200" dirty="0"/>
            <a:t>Communicate Strategies</a:t>
          </a:r>
        </a:p>
        <a:p>
          <a:pPr marL="0" lvl="0" indent="0" algn="ctr" defTabSz="1244600">
            <a:lnSpc>
              <a:spcPct val="90000"/>
            </a:lnSpc>
            <a:spcBef>
              <a:spcPct val="0"/>
            </a:spcBef>
            <a:spcAft>
              <a:spcPts val="0"/>
            </a:spcAft>
            <a:buNone/>
          </a:pPr>
          <a:r>
            <a:rPr lang="en-US" sz="2000" i="0" kern="1200" dirty="0"/>
            <a:t>Discuss efforts that will be made to increase participation.</a:t>
          </a:r>
        </a:p>
      </dsp:txBody>
      <dsp:txXfrm>
        <a:off x="2833156" y="38397"/>
        <a:ext cx="2729546" cy="1775044"/>
      </dsp:txXfrm>
    </dsp:sp>
    <dsp:sp modelId="{10BB8D78-08E6-44E3-9F83-E6ADC89DC2E8}">
      <dsp:nvSpPr>
        <dsp:cNvPr id="0" name=""/>
        <dsp:cNvSpPr/>
      </dsp:nvSpPr>
      <dsp:spPr>
        <a:xfrm rot="18915065">
          <a:off x="4740509" y="1564707"/>
          <a:ext cx="2639573" cy="6168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2EC26A-6B2D-45F7-9E4F-2C8FCA9A4CE6}">
      <dsp:nvSpPr>
        <dsp:cNvPr id="0" name=""/>
        <dsp:cNvSpPr/>
      </dsp:nvSpPr>
      <dsp:spPr>
        <a:xfrm>
          <a:off x="5610631" y="0"/>
          <a:ext cx="2773951" cy="1887992"/>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1244600">
            <a:lnSpc>
              <a:spcPct val="90000"/>
            </a:lnSpc>
            <a:spcBef>
              <a:spcPct val="0"/>
            </a:spcBef>
            <a:spcAft>
              <a:spcPts val="1000"/>
            </a:spcAft>
            <a:buNone/>
          </a:pPr>
          <a:r>
            <a:rPr lang="en-US" sz="2800" b="1" u="none" kern="1200" dirty="0"/>
            <a:t>Follow Up</a:t>
          </a:r>
        </a:p>
        <a:p>
          <a:pPr marL="0" lvl="0" indent="0" algn="ctr" defTabSz="1244600">
            <a:lnSpc>
              <a:spcPct val="90000"/>
            </a:lnSpc>
            <a:spcBef>
              <a:spcPct val="0"/>
            </a:spcBef>
            <a:spcAft>
              <a:spcPts val="0"/>
            </a:spcAft>
            <a:buNone/>
          </a:pPr>
          <a:r>
            <a:rPr lang="en-US" sz="2000" i="0" kern="1200" dirty="0"/>
            <a:t> Consistent communication answers questions and addresses concerns.</a:t>
          </a:r>
        </a:p>
      </dsp:txBody>
      <dsp:txXfrm>
        <a:off x="5665928" y="55297"/>
        <a:ext cx="2663357" cy="1777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C923C-B89F-4FD6-9726-78DEA086A93E}">
      <dsp:nvSpPr>
        <dsp:cNvPr id="0" name=""/>
        <dsp:cNvSpPr/>
      </dsp:nvSpPr>
      <dsp:spPr>
        <a:xfrm>
          <a:off x="0" y="0"/>
          <a:ext cx="2850468" cy="477010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i="1" kern="1200" dirty="0"/>
        </a:p>
      </dsp:txBody>
      <dsp:txXfrm>
        <a:off x="0" y="1908042"/>
        <a:ext cx="2850468" cy="1908042"/>
      </dsp:txXfrm>
    </dsp:sp>
    <dsp:sp modelId="{47C1855D-27DF-41F2-8C50-53A48EF3A79C}">
      <dsp:nvSpPr>
        <dsp:cNvPr id="0" name=""/>
        <dsp:cNvSpPr/>
      </dsp:nvSpPr>
      <dsp:spPr>
        <a:xfrm>
          <a:off x="368631" y="174975"/>
          <a:ext cx="2119668" cy="21196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2628CB-5009-4BAE-B86A-83D6664EB1BC}">
      <dsp:nvSpPr>
        <dsp:cNvPr id="0" name=""/>
        <dsp:cNvSpPr/>
      </dsp:nvSpPr>
      <dsp:spPr>
        <a:xfrm>
          <a:off x="2933783" y="0"/>
          <a:ext cx="2829085" cy="477010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rgbClr val="000000"/>
            </a:solidFill>
          </a:endParaRPr>
        </a:p>
      </dsp:txBody>
      <dsp:txXfrm>
        <a:off x="2933783" y="1908042"/>
        <a:ext cx="2829085" cy="1908042"/>
      </dsp:txXfrm>
    </dsp:sp>
    <dsp:sp modelId="{3E9163F6-D3BD-4B43-8CA3-7B642C1BB7AC}">
      <dsp:nvSpPr>
        <dsp:cNvPr id="0" name=""/>
        <dsp:cNvSpPr/>
      </dsp:nvSpPr>
      <dsp:spPr>
        <a:xfrm>
          <a:off x="3226939" y="174975"/>
          <a:ext cx="2121415" cy="2121415"/>
        </a:xfrm>
        <a:prstGeom prst="ellipse">
          <a:avLst/>
        </a:prstGeom>
        <a:blipFill rotWithShape="1">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F31868-9EFE-45DD-A896-DD5A6CA9897F}">
      <dsp:nvSpPr>
        <dsp:cNvPr id="0" name=""/>
        <dsp:cNvSpPr/>
      </dsp:nvSpPr>
      <dsp:spPr>
        <a:xfrm>
          <a:off x="5842952" y="0"/>
          <a:ext cx="2669452" cy="477010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i="1" kern="1200" dirty="0"/>
        </a:p>
      </dsp:txBody>
      <dsp:txXfrm>
        <a:off x="5842952" y="1908042"/>
        <a:ext cx="2669452" cy="1908042"/>
      </dsp:txXfrm>
    </dsp:sp>
    <dsp:sp modelId="{BAFC81CD-2ADC-469F-AEFB-57CA535113C6}">
      <dsp:nvSpPr>
        <dsp:cNvPr id="0" name=""/>
        <dsp:cNvSpPr/>
      </dsp:nvSpPr>
      <dsp:spPr>
        <a:xfrm>
          <a:off x="6098306" y="174975"/>
          <a:ext cx="2121415" cy="212141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047055-4B00-43E4-AF34-BF2D96A1492C}">
      <dsp:nvSpPr>
        <dsp:cNvPr id="0" name=""/>
        <dsp:cNvSpPr/>
      </dsp:nvSpPr>
      <dsp:spPr>
        <a:xfrm flipV="1">
          <a:off x="3713407" y="4054586"/>
          <a:ext cx="1140059" cy="715515"/>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8A17FAA-1E96-4660-AE1D-AFF2A1A95EE7}" type="datetimeFigureOut">
              <a:rPr lang="en-US" smtClean="0"/>
              <a:t>7/20/2016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7BCA075-FF7F-42F3-BB19-526830F87290}" type="slidenum">
              <a:rPr lang="en-US" smtClean="0"/>
              <a:t>‹#›</a:t>
            </a:fld>
            <a:endParaRPr lang="en-US" dirty="0"/>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1CBE6AC-9492-4292-8BDB-BD48EBBDE8D1}" type="datetimeFigureOut">
              <a:rPr lang="en-US" smtClean="0"/>
              <a:t>7/20/2016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516E0BC-51EE-4218-A209-CC610A508EDD}" type="slidenum">
              <a:rPr lang="en-US" smtClean="0"/>
              <a:t>‹#›</a:t>
            </a:fld>
            <a:endParaRPr lang="en-US" dirty="0"/>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THIS IS JUST A PLACE HOLDER FOR SCREEN BEFORE THE PRESENTATION IS READY TO BEGIN</a:t>
            </a:r>
            <a:endParaRPr lang="en-US" altLang="en-US" dirty="0"/>
          </a:p>
          <a:p>
            <a:endParaRPr lang="en-US" altLang="en-US" baseline="0" dirty="0"/>
          </a:p>
          <a:p>
            <a:endParaRPr lang="en-US" altLang="en-US" sz="1100" b="1" baseline="0"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a:t>
            </a:fld>
            <a:endParaRPr lang="en-US" dirty="0"/>
          </a:p>
        </p:txBody>
      </p:sp>
    </p:spTree>
    <p:extLst>
      <p:ext uri="{BB962C8B-B14F-4D97-AF65-F5344CB8AC3E}">
        <p14:creationId xmlns:p14="http://schemas.microsoft.com/office/powerpoint/2010/main" val="3318411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altLang="en-US" b="0" baseline="0" dirty="0"/>
              <a:t>In order to obtain buy-in from our external customers and generate the  support system needed to increase participation, (</a:t>
            </a:r>
            <a:r>
              <a:rPr lang="en-US" altLang="en-US" b="1" baseline="0" dirty="0"/>
              <a:t>animation 1</a:t>
            </a:r>
            <a:r>
              <a:rPr lang="en-US" altLang="en-US" b="0" baseline="0" dirty="0"/>
              <a:t>) start with scheduling time with both parents and administrators to have a productive conversation that is free of distractions. (</a:t>
            </a:r>
            <a:r>
              <a:rPr lang="en-US" altLang="en-US" b="1" baseline="0" dirty="0"/>
              <a:t>animation 2</a:t>
            </a:r>
            <a:r>
              <a:rPr lang="en-US" altLang="en-US" b="0" baseline="0" dirty="0"/>
              <a:t>) During that time, communicate the strategies and efforts being made by your cafeteria to increase participation. Finally, (</a:t>
            </a:r>
            <a:r>
              <a:rPr lang="en-US" altLang="en-US" b="1" baseline="0" dirty="0"/>
              <a:t>animation 3</a:t>
            </a:r>
            <a:r>
              <a:rPr lang="en-US" altLang="en-US" b="0" baseline="0" dirty="0"/>
              <a:t>) follow up with external customers to create a consistent communication cycle that answers questions and addresses concerns moving forward.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p>
        </p:txBody>
      </p:sp>
      <p:sp>
        <p:nvSpPr>
          <p:cNvPr id="4" name="Slide Number Placeholder 3"/>
          <p:cNvSpPr>
            <a:spLocks noGrp="1"/>
          </p:cNvSpPr>
          <p:nvPr>
            <p:ph type="sldNum" sz="quarter" idx="10"/>
          </p:nvPr>
        </p:nvSpPr>
        <p:spPr/>
        <p:txBody>
          <a:bodyPr/>
          <a:lstStyle/>
          <a:p>
            <a:fld id="{D516E0BC-51EE-4218-A209-CC610A508EDD}" type="slidenum">
              <a:rPr lang="en-US" smtClean="0"/>
              <a:t>10</a:t>
            </a:fld>
            <a:endParaRPr lang="en-US" dirty="0"/>
          </a:p>
        </p:txBody>
      </p:sp>
    </p:spTree>
    <p:extLst>
      <p:ext uri="{BB962C8B-B14F-4D97-AF65-F5344CB8AC3E}">
        <p14:creationId xmlns:p14="http://schemas.microsoft.com/office/powerpoint/2010/main" val="2150009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t>TELL:</a:t>
            </a:r>
            <a:r>
              <a:rPr lang="en-US" altLang="en-US" b="1" baseline="0" dirty="0"/>
              <a:t> </a:t>
            </a:r>
            <a:r>
              <a:rPr lang="en-US" altLang="en-US" b="0" baseline="0" dirty="0"/>
              <a:t>The final customer type impacting your participation is the internal customer. Our internal customer consists of your Café LA staff and support team. This customer group is in charge of providing service to the primary customers, consider them being the engine going on the train of success. With y</a:t>
            </a:r>
            <a:r>
              <a:rPr lang="en-US" sz="1200" dirty="0">
                <a:solidFill>
                  <a:srgbClr val="000000"/>
                </a:solidFill>
              </a:rPr>
              <a:t>our team working collectively, utilizing fresh ideas and approaches,</a:t>
            </a:r>
            <a:r>
              <a:rPr lang="en-US" sz="1200" baseline="0" dirty="0">
                <a:solidFill>
                  <a:srgbClr val="000000"/>
                </a:solidFill>
              </a:rPr>
              <a:t> your meal programs will benefit greatly</a:t>
            </a:r>
            <a:r>
              <a:rPr lang="en-US" sz="1200" dirty="0">
                <a:solidFill>
                  <a:srgbClr val="000000"/>
                </a:solidFill>
              </a:rPr>
              <a:t>.</a:t>
            </a:r>
            <a:r>
              <a:rPr lang="en-US" sz="1200" baseline="0" dirty="0">
                <a:solidFill>
                  <a:srgbClr val="000000"/>
                </a:solidFill>
              </a:rPr>
              <a:t> </a:t>
            </a:r>
            <a:r>
              <a:rPr lang="en-US" altLang="en-US" b="0" baseline="0" dirty="0"/>
              <a:t>Work on developing your staff’s skills and </a:t>
            </a:r>
            <a:r>
              <a:rPr lang="en-US" altLang="en-US" sz="2400" b="0" baseline="0" dirty="0"/>
              <a:t>confidence to have them support your goal of increasing participation.</a:t>
            </a:r>
            <a:endParaRPr lang="en-US" altLang="en-US" sz="2200" dirty="0"/>
          </a:p>
        </p:txBody>
      </p:sp>
      <p:sp>
        <p:nvSpPr>
          <p:cNvPr id="4" name="Slide Number Placeholder 3"/>
          <p:cNvSpPr>
            <a:spLocks noGrp="1"/>
          </p:cNvSpPr>
          <p:nvPr>
            <p:ph type="sldNum" sz="quarter" idx="10"/>
          </p:nvPr>
        </p:nvSpPr>
        <p:spPr/>
        <p:txBody>
          <a:bodyPr/>
          <a:lstStyle/>
          <a:p>
            <a:fld id="{D516E0BC-51EE-4218-A209-CC610A508EDD}" type="slidenum">
              <a:rPr lang="en-US" smtClean="0"/>
              <a:t>11</a:t>
            </a:fld>
            <a:endParaRPr lang="en-US" dirty="0"/>
          </a:p>
        </p:txBody>
      </p:sp>
    </p:spTree>
    <p:extLst>
      <p:ext uri="{BB962C8B-B14F-4D97-AF65-F5344CB8AC3E}">
        <p14:creationId xmlns:p14="http://schemas.microsoft.com/office/powerpoint/2010/main" val="2783379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t>TELL: </a:t>
            </a:r>
            <a:r>
              <a:rPr lang="en-US" altLang="en-US" dirty="0"/>
              <a:t>To attain </a:t>
            </a:r>
            <a:r>
              <a:rPr lang="en-US" altLang="en-US" b="0" baseline="0" dirty="0"/>
              <a:t>buy-in from your internal customers, </a:t>
            </a:r>
            <a:r>
              <a:rPr lang="en-US" altLang="en-US" dirty="0"/>
              <a:t>acknowledge the importance of </a:t>
            </a:r>
            <a:r>
              <a:rPr lang="en-US" altLang="en-US" b="0" baseline="0" dirty="0"/>
              <a:t>their </a:t>
            </a:r>
            <a:r>
              <a:rPr lang="en-US" altLang="en-US" dirty="0"/>
              <a:t>interaction </a:t>
            </a:r>
            <a:r>
              <a:rPr lang="en-US" altLang="en-US" b="0" baseline="0" dirty="0"/>
              <a:t>with customers </a:t>
            </a:r>
            <a:r>
              <a:rPr lang="en-US" altLang="en-US" dirty="0"/>
              <a:t>and</a:t>
            </a:r>
            <a:r>
              <a:rPr lang="en-US" altLang="en-US" b="0" baseline="0" dirty="0"/>
              <a:t> </a:t>
            </a:r>
            <a:r>
              <a:rPr lang="en-US" altLang="en-US" dirty="0"/>
              <a:t>solicit </a:t>
            </a:r>
            <a:r>
              <a:rPr lang="en-US" altLang="en-US" b="0" baseline="0" dirty="0"/>
              <a:t>feedback from them in order </a:t>
            </a:r>
            <a:r>
              <a:rPr lang="en-US" altLang="en-US" dirty="0"/>
              <a:t>to build</a:t>
            </a:r>
            <a:r>
              <a:rPr lang="en-US" altLang="en-US" baseline="0" dirty="0"/>
              <a:t> a successful meal program</a:t>
            </a:r>
            <a:r>
              <a:rPr lang="en-US" altLang="en-US" dirty="0"/>
              <a:t>. Another area that can have</a:t>
            </a:r>
            <a:r>
              <a:rPr lang="en-US" altLang="en-US" baseline="0" dirty="0"/>
              <a:t> great influence is</a:t>
            </a:r>
            <a:r>
              <a:rPr lang="en-US" altLang="en-US" dirty="0"/>
              <a:t> empowering </a:t>
            </a:r>
            <a:r>
              <a:rPr lang="en-US" altLang="en-US" b="0" baseline="0" dirty="0"/>
              <a:t>your </a:t>
            </a:r>
            <a:r>
              <a:rPr lang="en-US" altLang="en-US" dirty="0"/>
              <a:t>staff </a:t>
            </a:r>
            <a:r>
              <a:rPr lang="en-US" altLang="en-US" b="0" baseline="0" dirty="0"/>
              <a:t>to </a:t>
            </a:r>
            <a:r>
              <a:rPr lang="en-US" altLang="en-US" dirty="0"/>
              <a:t>have a presence within the </a:t>
            </a:r>
            <a:r>
              <a:rPr lang="en-US" altLang="en-US" b="0" baseline="0" dirty="0"/>
              <a:t>campus that </a:t>
            </a:r>
            <a:r>
              <a:rPr lang="en-US" altLang="en-US" dirty="0"/>
              <a:t>highlights the presence of </a:t>
            </a:r>
            <a:r>
              <a:rPr lang="en-US" altLang="en-US" b="0" baseline="0" dirty="0"/>
              <a:t>Café LA. </a:t>
            </a:r>
            <a:r>
              <a:rPr lang="en-US" altLang="en-US" dirty="0"/>
              <a:t>Use this presence </a:t>
            </a:r>
            <a:r>
              <a:rPr lang="en-US" altLang="en-US" b="0" baseline="0" dirty="0"/>
              <a:t>to assist customers in a way that makes </a:t>
            </a:r>
            <a:r>
              <a:rPr lang="en-US" altLang="en-US" dirty="0"/>
              <a:t>their Café LA</a:t>
            </a:r>
            <a:r>
              <a:rPr lang="en-US" altLang="en-US" b="0" baseline="0" dirty="0"/>
              <a:t> experience fun and enjoyable.</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12</a:t>
            </a:fld>
            <a:endParaRPr lang="en-US" dirty="0"/>
          </a:p>
        </p:txBody>
      </p:sp>
    </p:spTree>
    <p:extLst>
      <p:ext uri="{BB962C8B-B14F-4D97-AF65-F5344CB8AC3E}">
        <p14:creationId xmlns:p14="http://schemas.microsoft.com/office/powerpoint/2010/main" val="3255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altLang="en-US" dirty="0"/>
              <a:t>Inevitably, you will be faced with issues that will affect your participation. Use the </a:t>
            </a:r>
            <a:r>
              <a:rPr lang="en-US" altLang="en-US" b="0" baseline="0" dirty="0"/>
              <a:t>DPIE approach </a:t>
            </a:r>
            <a:r>
              <a:rPr lang="en-US" altLang="en-US" dirty="0"/>
              <a:t>to solve participation issues faced during</a:t>
            </a:r>
            <a:r>
              <a:rPr lang="en-US" altLang="en-US" b="0" baseline="0" dirty="0"/>
              <a:t> any meal serving period. Yes it’s another acronym but this is simple and won’t take long, I promise. </a:t>
            </a:r>
            <a:r>
              <a:rPr lang="en-US" altLang="en-US" dirty="0"/>
              <a:t>Begin </a:t>
            </a:r>
            <a:r>
              <a:rPr lang="en-US" altLang="en-US" b="0" baseline="0" dirty="0"/>
              <a:t>by </a:t>
            </a:r>
            <a:r>
              <a:rPr lang="en-US" altLang="en-US" dirty="0"/>
              <a:t>“</a:t>
            </a:r>
            <a:r>
              <a:rPr lang="en-US" altLang="en-US" b="0" baseline="0" dirty="0"/>
              <a:t>Diagnosing</a:t>
            </a:r>
            <a:r>
              <a:rPr lang="en-US" altLang="en-US" dirty="0"/>
              <a:t>”</a:t>
            </a:r>
            <a:r>
              <a:rPr lang="en-US" altLang="en-US" b="0" baseline="0" dirty="0"/>
              <a:t> to determine what works and doesn’t work in regards to participation at your school site. Then prescribe recommendations to customize changes that can lead to increasing participation. Next implement easy changes and steps you can make to complement your meal program and lead to increase. Finally evaluate the process by measuring and analyzing how the changes made a difference. Enjoy D-PIE and utilize this resourceful tool to help maximize </a:t>
            </a:r>
            <a:r>
              <a:rPr lang="en-US" altLang="en-US" dirty="0"/>
              <a:t>the</a:t>
            </a:r>
            <a:r>
              <a:rPr lang="en-US" altLang="en-US" b="0" baseline="0" dirty="0"/>
              <a:t> participation in your cafeteria.</a:t>
            </a:r>
            <a:r>
              <a:rPr lang="en-US" altLang="en-US" dirty="0"/>
              <a:t> In the coming slides we’ll review scenarios where DPIE can help improve participation and provide examples of completed DPIE issues.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13</a:t>
            </a:fld>
            <a:endParaRPr lang="en-US" dirty="0"/>
          </a:p>
        </p:txBody>
      </p:sp>
    </p:spTree>
    <p:extLst>
      <p:ext uri="{BB962C8B-B14F-4D97-AF65-F5344CB8AC3E}">
        <p14:creationId xmlns:p14="http://schemas.microsoft.com/office/powerpoint/2010/main" val="220435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2800" b="1" dirty="0">
                <a:solidFill>
                  <a:srgbClr val="000000"/>
                </a:solidFill>
              </a:rPr>
              <a:t>Tell:</a:t>
            </a:r>
            <a:r>
              <a:rPr lang="en-US" sz="2800" dirty="0">
                <a:solidFill>
                  <a:srgbClr val="000000"/>
                </a:solidFill>
              </a:rPr>
              <a:t> Beginning with the first meal of the day, you may encounter issues from classrooms with low participation. This can include a high return rate of unpopular men items, classrooms not receiving enough meals, an inaccurate or missing meal count roster, or even negative comments coming from the faculty or administration regarding your BIC program. DPIE can help to increase participation by analyzing the situation systematically and developing solutions.</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14</a:t>
            </a:fld>
            <a:endParaRPr lang="en-US" dirty="0"/>
          </a:p>
        </p:txBody>
      </p:sp>
    </p:spTree>
    <p:extLst>
      <p:ext uri="{BB962C8B-B14F-4D97-AF65-F5344CB8AC3E}">
        <p14:creationId xmlns:p14="http://schemas.microsoft.com/office/powerpoint/2010/main" val="25438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a:t>
            </a:r>
            <a:r>
              <a:rPr lang="en-US" altLang="en-US" b="1" baseline="0" dirty="0"/>
              <a:t> </a:t>
            </a:r>
            <a:r>
              <a:rPr lang="en-US" altLang="en-US" b="0" baseline="0" dirty="0"/>
              <a:t>As the manager at ABC elementary you start with diagnosing a situation where you notice 3 of your classrooms have very low participation numbers. By soliciting feedback from students and teachers you prescribe changes that allow you to develop a strategy to observe </a:t>
            </a:r>
            <a:r>
              <a:rPr lang="en-US" altLang="en-US" dirty="0"/>
              <a:t>each </a:t>
            </a:r>
            <a:r>
              <a:rPr lang="en-US" altLang="en-US" b="0" baseline="0" dirty="0"/>
              <a:t>classroom. </a:t>
            </a:r>
            <a:r>
              <a:rPr lang="en-US" altLang="en-US" dirty="0"/>
              <a:t>Next</a:t>
            </a:r>
            <a:r>
              <a:rPr lang="en-US" altLang="en-US" b="0" baseline="0" dirty="0"/>
              <a:t>, we implement a personal touch to those low participating classrooms by simply visiting the rooms and providing the students with a message about the benefits of eating a Café LA. </a:t>
            </a:r>
            <a:r>
              <a:rPr lang="en-US" altLang="en-US" dirty="0"/>
              <a:t>Finally, we </a:t>
            </a:r>
            <a:r>
              <a:rPr lang="en-US" altLang="en-US" b="0" baseline="0" dirty="0"/>
              <a:t>evaluate </a:t>
            </a:r>
            <a:r>
              <a:rPr lang="en-US" altLang="en-US" dirty="0"/>
              <a:t>our process </a:t>
            </a:r>
            <a:r>
              <a:rPr lang="en-US" altLang="en-US" b="0" baseline="0" dirty="0"/>
              <a:t>to determine</a:t>
            </a:r>
            <a:r>
              <a:rPr lang="en-US" altLang="en-US" dirty="0"/>
              <a:t> if</a:t>
            </a:r>
            <a:r>
              <a:rPr lang="en-US" altLang="en-US" b="0" baseline="0" dirty="0"/>
              <a:t> these small changes have led to </a:t>
            </a:r>
            <a:r>
              <a:rPr lang="en-US" altLang="en-US" dirty="0"/>
              <a:t>an </a:t>
            </a:r>
            <a:r>
              <a:rPr lang="en-US" altLang="en-US" b="0" baseline="0" dirty="0"/>
              <a:t>increase in your participation.</a:t>
            </a:r>
          </a:p>
        </p:txBody>
      </p:sp>
      <p:sp>
        <p:nvSpPr>
          <p:cNvPr id="4" name="Slide Number Placeholder 3"/>
          <p:cNvSpPr>
            <a:spLocks noGrp="1"/>
          </p:cNvSpPr>
          <p:nvPr>
            <p:ph type="sldNum" sz="quarter" idx="10"/>
          </p:nvPr>
        </p:nvSpPr>
        <p:spPr/>
        <p:txBody>
          <a:bodyPr/>
          <a:lstStyle/>
          <a:p>
            <a:fld id="{D516E0BC-51EE-4218-A209-CC610A508EDD}" type="slidenum">
              <a:rPr lang="en-US" smtClean="0"/>
              <a:t>15</a:t>
            </a:fld>
            <a:endParaRPr lang="en-US" dirty="0"/>
          </a:p>
        </p:txBody>
      </p:sp>
    </p:spTree>
    <p:extLst>
      <p:ext uri="{BB962C8B-B14F-4D97-AF65-F5344CB8AC3E}">
        <p14:creationId xmlns:p14="http://schemas.microsoft.com/office/powerpoint/2010/main" val="71333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2800" b="1" dirty="0">
                <a:solidFill>
                  <a:srgbClr val="000000"/>
                </a:solidFill>
              </a:rPr>
              <a:t>Tell:  </a:t>
            </a:r>
            <a:r>
              <a:rPr lang="en-US" sz="2800" dirty="0">
                <a:solidFill>
                  <a:srgbClr val="000000"/>
                </a:solidFill>
              </a:rPr>
              <a:t>During lunch time, issues like an unpopular menu item are only made worse by students and parents being unaware of their meal eligibility and meal pricing. Students not visiting the cafeteria, whether it’s because of alternative food choices, or even campus activities that reduce attendance; DPIE can help to develop strategic solutions to today’s cafeteria. </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16</a:t>
            </a:fld>
            <a:endParaRPr lang="en-US" dirty="0"/>
          </a:p>
        </p:txBody>
      </p:sp>
    </p:spTree>
    <p:extLst>
      <p:ext uri="{BB962C8B-B14F-4D97-AF65-F5344CB8AC3E}">
        <p14:creationId xmlns:p14="http://schemas.microsoft.com/office/powerpoint/2010/main" val="1729617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For</a:t>
            </a:r>
            <a:r>
              <a:rPr lang="en-US" b="0" baseline="0" dirty="0"/>
              <a:t> lunch, we’ll start with </a:t>
            </a:r>
            <a:r>
              <a:rPr lang="en-US" dirty="0"/>
              <a:t>diagnosing </a:t>
            </a:r>
            <a:r>
              <a:rPr lang="en-US" b="0" baseline="0" dirty="0"/>
              <a:t>that a large percentage of students are eating lunch brought from home, we are going to prescribe that as a team we reach out to those customers to find out what factors are preventing them from choosing Café LA as their dining choice. As a manager you may decide to get approval from a supervisor to attend back to school night to address students and parents about the nutritional and economic benefits of eating at Café LA</a:t>
            </a:r>
            <a:r>
              <a:rPr lang="en-US" dirty="0"/>
              <a:t>, this would be considered your stage of implementing what you prescribe as a solution</a:t>
            </a:r>
            <a:r>
              <a:rPr lang="en-US" b="0" baseline="0" dirty="0"/>
              <a:t>. After that, evaluate </a:t>
            </a:r>
            <a:r>
              <a:rPr lang="en-US" dirty="0"/>
              <a:t>the effects of your outreach by </a:t>
            </a:r>
            <a:r>
              <a:rPr lang="en-US" b="0" baseline="0" dirty="0"/>
              <a:t>using the monthly participation tally sheet to determine if the communication you’ve implemented had a positive effect in participation. </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dirty="0"/>
          </a:p>
        </p:txBody>
      </p:sp>
    </p:spTree>
    <p:extLst>
      <p:ext uri="{BB962C8B-B14F-4D97-AF65-F5344CB8AC3E}">
        <p14:creationId xmlns:p14="http://schemas.microsoft.com/office/powerpoint/2010/main" val="2284266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None/>
            </a:pPr>
            <a:r>
              <a:rPr lang="en-US" altLang="en-US" b="1" dirty="0"/>
              <a:t>TELL: </a:t>
            </a:r>
            <a:r>
              <a:rPr lang="en-US" sz="2600" dirty="0">
                <a:solidFill>
                  <a:srgbClr val="000000"/>
                </a:solidFill>
              </a:rPr>
              <a:t>Supper </a:t>
            </a:r>
            <a:r>
              <a:rPr lang="en-US" sz="2600" baseline="0" dirty="0">
                <a:solidFill>
                  <a:srgbClr val="000000"/>
                </a:solidFill>
              </a:rPr>
              <a:t>participation may be affected by student preferences of fresh food versus dry foods, the time that supper is distributed, and the introduction of new items that can intimidate students. In the next slides, we will practice identifying stages of DPIE by providing you with scenarios that are part of the D-P-I-E  process and then review the results it can give us.</a:t>
            </a:r>
            <a:endParaRPr lang="en-US" sz="2600"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dirty="0"/>
          </a:p>
        </p:txBody>
      </p:sp>
    </p:spTree>
    <p:extLst>
      <p:ext uri="{BB962C8B-B14F-4D97-AF65-F5344CB8AC3E}">
        <p14:creationId xmlns:p14="http://schemas.microsoft.com/office/powerpoint/2010/main" val="177427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dirty="0"/>
              <a:t>Tell: </a:t>
            </a:r>
            <a:r>
              <a:rPr lang="en-US" sz="1200" dirty="0">
                <a:solidFill>
                  <a:schemeClr val="bg1"/>
                </a:solidFill>
              </a:rPr>
              <a:t>You noticed that on </a:t>
            </a:r>
            <a:r>
              <a:rPr lang="en-US" dirty="0">
                <a:solidFill>
                  <a:schemeClr val="bg1"/>
                </a:solidFill>
              </a:rPr>
              <a:t>Tuesday’s</a:t>
            </a:r>
            <a:r>
              <a:rPr lang="en-US" sz="1200" dirty="0">
                <a:solidFill>
                  <a:schemeClr val="bg1"/>
                </a:solidFill>
              </a:rPr>
              <a:t> and Wednesday’s there is a major decline in student participation.</a:t>
            </a:r>
            <a:endParaRPr lang="en-US" sz="1200" b="1" dirty="0">
              <a:solidFill>
                <a:schemeClr val="tx1"/>
              </a:solidFill>
            </a:endParaRPr>
          </a:p>
          <a:p>
            <a:r>
              <a:rPr lang="en-US" sz="1200" dirty="0">
                <a:solidFill>
                  <a:srgbClr val="000000"/>
                </a:solidFill>
              </a:rPr>
              <a:t>What slice of D-P-I-E is this?</a:t>
            </a:r>
          </a:p>
          <a:p>
            <a:r>
              <a:rPr lang="en-US" sz="1200" b="1" dirty="0">
                <a:solidFill>
                  <a:srgbClr val="000000"/>
                </a:solidFill>
              </a:rPr>
              <a:t>Click on the correct slice of D-P-I-E to continue</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dirty="0">
              <a:solidFill>
                <a:schemeClr val="bg1"/>
              </a:solidFill>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19</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64002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b="1" dirty="0"/>
              <a:t>TELL:</a:t>
            </a:r>
            <a:r>
              <a:rPr lang="en-US" altLang="en-US" b="1" baseline="0" dirty="0"/>
              <a:t> Hello. And welcome, today we will go over how to Maximize your student participation during all meal serving periods. This is an in depth look at what effects participation and strategies you can implement increase participation.</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a:t>
            </a:fld>
            <a:endParaRPr lang="en-US" dirty="0"/>
          </a:p>
        </p:txBody>
      </p:sp>
    </p:spTree>
    <p:extLst>
      <p:ext uri="{BB962C8B-B14F-4D97-AF65-F5344CB8AC3E}">
        <p14:creationId xmlns:p14="http://schemas.microsoft.com/office/powerpoint/2010/main" val="1046087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dirty="0"/>
              <a:t>Tell: </a:t>
            </a:r>
            <a:r>
              <a:rPr lang="en-US" sz="1200" dirty="0">
                <a:solidFill>
                  <a:schemeClr val="bg1"/>
                </a:solidFill>
              </a:rPr>
              <a:t>You realize on Tuesday and  Wednesday you are serving the shelf-stable Goldstar items so you change it to fresh supper items for the next order.</a:t>
            </a:r>
          </a:p>
          <a:p>
            <a:r>
              <a:rPr lang="en-US" sz="1200" dirty="0">
                <a:solidFill>
                  <a:srgbClr val="000000"/>
                </a:solidFill>
              </a:rPr>
              <a:t>What slice of D-P-I-E is this?</a:t>
            </a:r>
          </a:p>
          <a:p>
            <a:r>
              <a:rPr lang="en-US" sz="1200" b="1" dirty="0">
                <a:solidFill>
                  <a:srgbClr val="000000"/>
                </a:solidFill>
              </a:rPr>
              <a:t>Click on the correct slice of D-P-I-E to continue</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20</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320178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sz="1200" dirty="0">
                <a:solidFill>
                  <a:schemeClr val="bg1"/>
                </a:solidFill>
              </a:rPr>
              <a:t>Review menu’s for the 2 days in question to determine difference.</a:t>
            </a:r>
          </a:p>
          <a:p>
            <a:r>
              <a:rPr lang="en-US" sz="1200" dirty="0">
                <a:solidFill>
                  <a:srgbClr val="000000"/>
                </a:solidFill>
              </a:rPr>
              <a:t>What slice of D-P-I-E is this?</a:t>
            </a:r>
          </a:p>
          <a:p>
            <a:r>
              <a:rPr lang="en-US" sz="1200" b="1" dirty="0">
                <a:solidFill>
                  <a:srgbClr val="000000"/>
                </a:solidFill>
              </a:rPr>
              <a:t>Click on the correct slice of D-P-I-E to continue</a:t>
            </a:r>
          </a:p>
          <a:p>
            <a:pPr eaLnBrk="1" hangingPunct="1">
              <a:spcBef>
                <a:spcPct val="0"/>
              </a:spcBef>
            </a:pP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21</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3882550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dirty="0"/>
              <a:t>Tell: </a:t>
            </a:r>
            <a:r>
              <a:rPr lang="en-US" sz="1200" dirty="0">
                <a:solidFill>
                  <a:schemeClr val="bg1"/>
                </a:solidFill>
              </a:rPr>
              <a:t>You realize your participation numbers increase the week that you serve Goldstar Fresh items on Tuesday and Wednesday.</a:t>
            </a:r>
          </a:p>
          <a:p>
            <a:r>
              <a:rPr lang="en-US" sz="1200" dirty="0">
                <a:solidFill>
                  <a:srgbClr val="000000"/>
                </a:solidFill>
              </a:rPr>
              <a:t>What slice of D-P-I-E is this?</a:t>
            </a:r>
          </a:p>
          <a:p>
            <a:r>
              <a:rPr lang="en-US" sz="1200" b="1" dirty="0">
                <a:solidFill>
                  <a:srgbClr val="000000"/>
                </a:solidFill>
              </a:rPr>
              <a:t>Click on the correct slice of D-P-I-E to continue</a:t>
            </a:r>
          </a:p>
          <a:p>
            <a:pPr eaLnBrk="1" hangingPunct="1">
              <a:spcBef>
                <a:spcPct val="0"/>
              </a:spcBef>
            </a:pP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22</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589982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Great job!</a:t>
            </a:r>
            <a:endParaRPr lang="en-US" b="0" baseline="0" dirty="0"/>
          </a:p>
          <a:p>
            <a:r>
              <a:rPr lang="en-US" b="0" baseline="0" dirty="0"/>
              <a:t>Here is a summary of </a:t>
            </a:r>
            <a:r>
              <a:rPr lang="en-US" dirty="0"/>
              <a:t>the </a:t>
            </a:r>
            <a:r>
              <a:rPr lang="en-US" b="0" baseline="0" dirty="0"/>
              <a:t>DPIE </a:t>
            </a:r>
            <a:r>
              <a:rPr lang="en-US" dirty="0"/>
              <a:t>process we identified in </a:t>
            </a:r>
            <a:r>
              <a:rPr lang="en-US" b="0" baseline="0" dirty="0"/>
              <a:t>our supper example. Our diagnosis determines on Tuesdays and Wednesdays a major decline in student participation occurs. Our prescription is the </a:t>
            </a:r>
            <a:r>
              <a:rPr lang="en-US" dirty="0"/>
              <a:t>review of </a:t>
            </a:r>
            <a:r>
              <a:rPr lang="en-US" b="0" baseline="0" dirty="0"/>
              <a:t>the </a:t>
            </a:r>
            <a:r>
              <a:rPr lang="en-US" dirty="0"/>
              <a:t>menu on low participation </a:t>
            </a:r>
            <a:r>
              <a:rPr lang="en-US" b="0" baseline="0" dirty="0"/>
              <a:t>days to determine the </a:t>
            </a:r>
            <a:r>
              <a:rPr lang="en-US" dirty="0"/>
              <a:t>possible causes for </a:t>
            </a:r>
            <a:r>
              <a:rPr lang="en-US" b="0" baseline="0" dirty="0"/>
              <a:t>the </a:t>
            </a:r>
            <a:r>
              <a:rPr lang="en-US" dirty="0"/>
              <a:t>participation drop</a:t>
            </a:r>
            <a:r>
              <a:rPr lang="en-US" b="0" baseline="0" dirty="0"/>
              <a:t>. Our implementation comes after realizing that on Tuesdays and Wednesdays we serve shelf-stable </a:t>
            </a:r>
            <a:r>
              <a:rPr lang="en-US" dirty="0"/>
              <a:t>meals and switching </a:t>
            </a:r>
            <a:r>
              <a:rPr lang="en-US" b="0" baseline="0" dirty="0"/>
              <a:t>to </a:t>
            </a:r>
            <a:r>
              <a:rPr lang="en-US" dirty="0"/>
              <a:t>serving </a:t>
            </a:r>
            <a:r>
              <a:rPr lang="en-US" b="0" baseline="0" dirty="0"/>
              <a:t>fresh supper items. We then evaluate </a:t>
            </a:r>
            <a:r>
              <a:rPr lang="en-US" dirty="0"/>
              <a:t>our changes to determine if </a:t>
            </a:r>
            <a:r>
              <a:rPr lang="en-US" b="0" baseline="0" dirty="0"/>
              <a:t>an increase in participation did occur </a:t>
            </a:r>
            <a:r>
              <a:rPr lang="en-US" dirty="0"/>
              <a:t>and continue with </a:t>
            </a:r>
            <a:r>
              <a:rPr lang="en-US" b="0" baseline="0" dirty="0"/>
              <a:t>our </a:t>
            </a:r>
            <a:r>
              <a:rPr lang="en-US" dirty="0"/>
              <a:t>success</a:t>
            </a:r>
            <a:r>
              <a:rPr lang="en-US" b="0" baseline="0" dirty="0"/>
              <a:t>.</a:t>
            </a:r>
            <a:endParaRPr lang="en-US"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23</a:t>
            </a:fld>
            <a:endParaRPr lang="en-US" dirty="0"/>
          </a:p>
        </p:txBody>
      </p:sp>
    </p:spTree>
    <p:extLst>
      <p:ext uri="{BB962C8B-B14F-4D97-AF65-F5344CB8AC3E}">
        <p14:creationId xmlns:p14="http://schemas.microsoft.com/office/powerpoint/2010/main" val="4254794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None/>
            </a:pPr>
            <a:r>
              <a:rPr lang="en-US" altLang="en-US" b="1" dirty="0"/>
              <a:t>TELL: </a:t>
            </a:r>
            <a:r>
              <a:rPr lang="en-US" altLang="en-US" b="0" dirty="0"/>
              <a:t>Moving</a:t>
            </a:r>
            <a:r>
              <a:rPr lang="en-US" altLang="en-US" b="0" baseline="0" dirty="0"/>
              <a:t> forward, use </a:t>
            </a:r>
            <a:r>
              <a:rPr lang="en-US" sz="1200" dirty="0">
                <a:solidFill>
                  <a:srgbClr val="000000"/>
                </a:solidFill>
              </a:rPr>
              <a:t>DPIE</a:t>
            </a:r>
            <a:r>
              <a:rPr lang="en-US" sz="1200" baseline="0" dirty="0">
                <a:solidFill>
                  <a:srgbClr val="000000"/>
                </a:solidFill>
              </a:rPr>
              <a:t> to develop strategies to improve participation at your school site during any serving period. This tool takes on challenges by using  a systematic approach to problem solving that allows you to obtain an increase in your cafeteria’s participation.</a:t>
            </a: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24</a:t>
            </a:fld>
            <a:endParaRPr lang="en-US" dirty="0"/>
          </a:p>
        </p:txBody>
      </p:sp>
    </p:spTree>
    <p:extLst>
      <p:ext uri="{BB962C8B-B14F-4D97-AF65-F5344CB8AC3E}">
        <p14:creationId xmlns:p14="http://schemas.microsoft.com/office/powerpoint/2010/main" val="1512933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0" baseline="0" dirty="0"/>
              <a:t> Working to address the issues that most frequently affect customer satisfaction is a proactive step that can address many issues before they negatively impact your operation</a:t>
            </a:r>
            <a:r>
              <a:rPr lang="en-US" dirty="0"/>
              <a:t> and require a DPIE approach</a:t>
            </a:r>
            <a:r>
              <a:rPr lang="en-US" b="0" baseline="0" dirty="0"/>
              <a:t>. </a:t>
            </a:r>
            <a:r>
              <a:rPr lang="en-US" b="0" dirty="0"/>
              <a:t>After</a:t>
            </a:r>
            <a:r>
              <a:rPr lang="en-US" dirty="0"/>
              <a:t> surveying 45</a:t>
            </a:r>
            <a:r>
              <a:rPr lang="en-US" baseline="0" dirty="0"/>
              <a:t> responses, customer service was ranked as the most important factor affecting a customers decision to visit a food establishment with 29%. This was closely followed by the ambiance at 27%, food quality at 22%, convenience and timing of food at 13%, and at the value and price of food at 9%. In the next slides, let’s look at how Café LA’s brand can benefit from addressing the top five customer concerns.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25</a:t>
            </a:fld>
            <a:endParaRPr lang="en-US" dirty="0"/>
          </a:p>
        </p:txBody>
      </p:sp>
    </p:spTree>
    <p:extLst>
      <p:ext uri="{BB962C8B-B14F-4D97-AF65-F5344CB8AC3E}">
        <p14:creationId xmlns:p14="http://schemas.microsoft.com/office/powerpoint/2010/main" val="3679752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altLang="en-US" b="0" dirty="0"/>
              <a:t>The development</a:t>
            </a:r>
            <a:r>
              <a:rPr lang="en-US" altLang="en-US" b="0" baseline="0" dirty="0"/>
              <a:t> of the Café LA brand at your school site translates to an increase in participation. Brand development creates trust between customers and Café LA that all their needs will be met and they will have a great Café LA meal. The more you promote the brand, the more buy-in you gain.</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26</a:t>
            </a:fld>
            <a:endParaRPr lang="en-US" dirty="0"/>
          </a:p>
        </p:txBody>
      </p:sp>
    </p:spTree>
    <p:extLst>
      <p:ext uri="{BB962C8B-B14F-4D97-AF65-F5344CB8AC3E}">
        <p14:creationId xmlns:p14="http://schemas.microsoft.com/office/powerpoint/2010/main" val="1667880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dirty="0">
                <a:solidFill>
                  <a:srgbClr val="000000"/>
                </a:solidFill>
              </a:rPr>
              <a:t>Are customers thinking about our brand outside of the four walls of the cafeteria? </a:t>
            </a:r>
            <a:r>
              <a:rPr lang="en-US" altLang="en-US" b="0" dirty="0"/>
              <a:t>Mentally</a:t>
            </a:r>
            <a:r>
              <a:rPr lang="en-US" altLang="en-US" dirty="0"/>
              <a:t>,</a:t>
            </a:r>
            <a:r>
              <a:rPr lang="en-US" altLang="en-US" b="0" baseline="0" dirty="0"/>
              <a:t> we want customers to think about Café LA </a:t>
            </a:r>
            <a:r>
              <a:rPr lang="en-US" altLang="en-US" dirty="0"/>
              <a:t>positively all throughout </a:t>
            </a:r>
            <a:r>
              <a:rPr lang="en-US" altLang="en-US" b="0" baseline="0" dirty="0"/>
              <a:t>the </a:t>
            </a:r>
            <a:r>
              <a:rPr lang="en-US" altLang="en-US" dirty="0"/>
              <a:t>day</a:t>
            </a:r>
            <a:r>
              <a:rPr lang="en-US" altLang="en-US" b="0" baseline="0" dirty="0"/>
              <a:t>. As the messenger to the team that goes out to represent the brand, we must train and motivate our staff to project a positive image of our business. This will enable us to c</a:t>
            </a:r>
            <a:r>
              <a:rPr lang="en-US" b="0" dirty="0"/>
              <a:t>ontinuously reach potential buyers</a:t>
            </a:r>
            <a:r>
              <a:rPr lang="en-US" b="0" baseline="0" dirty="0"/>
              <a:t> and</a:t>
            </a:r>
            <a:r>
              <a:rPr lang="en-US" b="0" dirty="0"/>
              <a:t> create brand linked memories that students</a:t>
            </a:r>
            <a:r>
              <a:rPr lang="en-US" b="0" baseline="0" dirty="0"/>
              <a:t> can remember when they are outside of the cafeteria.</a:t>
            </a:r>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27</a:t>
            </a:fld>
            <a:endParaRPr lang="en-US" dirty="0"/>
          </a:p>
        </p:txBody>
      </p:sp>
    </p:spTree>
    <p:extLst>
      <p:ext uri="{BB962C8B-B14F-4D97-AF65-F5344CB8AC3E}">
        <p14:creationId xmlns:p14="http://schemas.microsoft.com/office/powerpoint/2010/main" val="3040991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defRPr/>
            </a:pPr>
            <a:r>
              <a:rPr lang="en-US" b="1" dirty="0"/>
              <a:t>TELL: </a:t>
            </a:r>
            <a:r>
              <a:rPr lang="en-US" dirty="0">
                <a:solidFill>
                  <a:srgbClr val="000000"/>
                </a:solidFill>
              </a:rPr>
              <a:t>Is the staff pictured representing the Café LA brand the way we would like?</a:t>
            </a:r>
          </a:p>
          <a:p>
            <a:pPr algn="l">
              <a:defRPr/>
            </a:pPr>
            <a:endParaRPr lang="en-US"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Click on the correct answer below to continue</a:t>
            </a:r>
          </a:p>
          <a:p>
            <a:pPr algn="l">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38C95A26-0072-4DE1-968A-0CAABD952DA0}"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464929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defRPr/>
            </a:pPr>
            <a:r>
              <a:rPr lang="en-US" b="1" dirty="0"/>
              <a:t>TELL: </a:t>
            </a:r>
            <a:r>
              <a:rPr lang="en-US" b="0" dirty="0"/>
              <a:t>Correct, t</a:t>
            </a:r>
            <a:r>
              <a:rPr lang="en-US" dirty="0">
                <a:solidFill>
                  <a:srgbClr val="000000"/>
                </a:solidFill>
              </a:rPr>
              <a:t>his photo shows what Café LA is about with teamwork and a smile for our customers we can increase participation</a:t>
            </a:r>
          </a:p>
        </p:txBody>
      </p:sp>
      <p:sp>
        <p:nvSpPr>
          <p:cNvPr id="4" name="Slide Number Placeholder 3"/>
          <p:cNvSpPr>
            <a:spLocks noGrp="1"/>
          </p:cNvSpPr>
          <p:nvPr>
            <p:ph type="sldNum" sz="quarter" idx="10"/>
          </p:nvPr>
        </p:nvSpPr>
        <p:spPr/>
        <p:txBody>
          <a:bodyPr/>
          <a:lstStyle/>
          <a:p>
            <a:fld id="{38C95A26-0072-4DE1-968A-0CAABD952DA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47304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altLang="en-US" b="1" dirty="0"/>
              <a:t>TELL: </a:t>
            </a:r>
            <a:r>
              <a:rPr lang="en-US" altLang="en-US" b="0" dirty="0"/>
              <a:t>Café LA is striving to increase meal participation by providing nutritious meals and implementing new techniques and strategies that keep up with the increase</a:t>
            </a:r>
            <a:r>
              <a:rPr lang="en-US" altLang="en-US" b="0" baseline="0" dirty="0"/>
              <a:t> in</a:t>
            </a:r>
            <a:r>
              <a:rPr lang="en-US" altLang="en-US" b="0" dirty="0"/>
              <a:t> competition and choices that are accessible to our students. We</a:t>
            </a:r>
            <a:r>
              <a:rPr lang="en-US" altLang="en-US" b="0" baseline="0" dirty="0"/>
              <a:t> will discuss how to maximize participation by i</a:t>
            </a:r>
            <a:r>
              <a:rPr lang="en-US" altLang="en-US" b="0" dirty="0"/>
              <a:t>dentifying your customers and establishing buy-in with them,</a:t>
            </a:r>
            <a:r>
              <a:rPr lang="en-US" altLang="en-US" b="0" baseline="0" dirty="0"/>
              <a:t> utilizing a</a:t>
            </a:r>
            <a:r>
              <a:rPr lang="en-US" altLang="en-US" b="0" dirty="0"/>
              <a:t>n effective approach to increase participation that involves DPIE (Diagnose, Prescribe, Implement, and Evaluate), along with </a:t>
            </a:r>
            <a:r>
              <a:rPr lang="en-US" altLang="en-US" b="0" baseline="0" dirty="0"/>
              <a:t>to recognizing factors that can affect participation at your school site.</a:t>
            </a:r>
            <a:endParaRPr lang="en-US" sz="3800" dirty="0">
              <a:solidFill>
                <a:srgbClr val="000000"/>
              </a:solidFill>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3</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1318264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000"/>
              </a:spcAft>
              <a:buNone/>
            </a:pPr>
            <a:r>
              <a:rPr lang="en-US" altLang="en-US" b="1" dirty="0"/>
              <a:t>TELL: </a:t>
            </a:r>
            <a:r>
              <a:rPr lang="en-US" sz="2800" dirty="0">
                <a:solidFill>
                  <a:srgbClr val="000000"/>
                </a:solidFill>
              </a:rPr>
              <a:t>Applying changes to the physical concepts of your cafeteria will deliver your Café LA focused message through tangible visual aids in a clean environment that incorporates colorful p</a:t>
            </a:r>
            <a:r>
              <a:rPr lang="en-US" sz="2600" dirty="0">
                <a:solidFill>
                  <a:srgbClr val="000000"/>
                </a:solidFill>
              </a:rPr>
              <a:t>osters and signs, appropriate music</a:t>
            </a:r>
            <a:r>
              <a:rPr lang="en-US" sz="2600" baseline="0" dirty="0">
                <a:solidFill>
                  <a:srgbClr val="000000"/>
                </a:solidFill>
              </a:rPr>
              <a:t> and other effects, seasonal décor when necessary, and a consistent focus on cleanliness.</a:t>
            </a:r>
            <a:endParaRPr lang="en-US" sz="2600"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30</a:t>
            </a:fld>
            <a:endParaRPr lang="en-US" dirty="0"/>
          </a:p>
        </p:txBody>
      </p:sp>
    </p:spTree>
    <p:extLst>
      <p:ext uri="{BB962C8B-B14F-4D97-AF65-F5344CB8AC3E}">
        <p14:creationId xmlns:p14="http://schemas.microsoft.com/office/powerpoint/2010/main" val="1926017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altLang="en-US" b="1" dirty="0"/>
              <a:t>TELL:</a:t>
            </a:r>
            <a:r>
              <a:rPr lang="en-US" altLang="en-US" b="1" baseline="0" dirty="0"/>
              <a:t> </a:t>
            </a:r>
            <a:r>
              <a:rPr lang="en-US" sz="1200" dirty="0">
                <a:solidFill>
                  <a:srgbClr val="000000"/>
                </a:solidFill>
              </a:rPr>
              <a:t>Adding signage to your cafeteria</a:t>
            </a:r>
            <a:r>
              <a:rPr lang="en-US" sz="1200" baseline="0" dirty="0">
                <a:solidFill>
                  <a:srgbClr val="000000"/>
                </a:solidFill>
              </a:rPr>
              <a:t> is a great way of improving the look of your cafeteria. It’s something that students will remember </a:t>
            </a:r>
            <a:r>
              <a:rPr lang="en-US" sz="1200" dirty="0">
                <a:solidFill>
                  <a:srgbClr val="000000"/>
                </a:solidFill>
              </a:rPr>
              <a:t>because</a:t>
            </a:r>
            <a:r>
              <a:rPr lang="en-US" sz="1200" baseline="0" dirty="0">
                <a:solidFill>
                  <a:srgbClr val="000000"/>
                </a:solidFill>
              </a:rPr>
              <a:t> m</a:t>
            </a:r>
            <a:r>
              <a:rPr lang="en-US" sz="1200" dirty="0">
                <a:solidFill>
                  <a:srgbClr val="000000"/>
                </a:solidFill>
              </a:rPr>
              <a:t>any times they look around as they wait in line for their food.</a:t>
            </a:r>
            <a:r>
              <a:rPr lang="en-US" sz="1200" baseline="0" dirty="0">
                <a:solidFill>
                  <a:srgbClr val="000000"/>
                </a:solidFill>
              </a:rPr>
              <a:t> This is an</a:t>
            </a:r>
            <a:r>
              <a:rPr lang="en-US" sz="1200" dirty="0">
                <a:solidFill>
                  <a:srgbClr val="000000"/>
                </a:solidFill>
              </a:rPr>
              <a:t> opportunity to catch their eyes with something that will be pleasing and create an appetite. Posters and signs also inform</a:t>
            </a:r>
            <a:r>
              <a:rPr lang="en-US" sz="1200" baseline="0" dirty="0">
                <a:solidFill>
                  <a:srgbClr val="000000"/>
                </a:solidFill>
              </a:rPr>
              <a:t> our customers on </a:t>
            </a:r>
            <a:r>
              <a:rPr lang="en-US" sz="2400" baseline="0" dirty="0">
                <a:solidFill>
                  <a:srgbClr val="000000"/>
                </a:solidFill>
              </a:rPr>
              <a:t>r</a:t>
            </a:r>
            <a:r>
              <a:rPr lang="en-US" sz="2400" dirty="0">
                <a:solidFill>
                  <a:srgbClr val="000000"/>
                </a:solidFill>
              </a:rPr>
              <a:t>eimbursable meal requirements, menu items with fun creative names we are serving for the day and utilize colors that trigger appetite such as red, orange, yellow, and green.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31</a:t>
            </a:fld>
            <a:endParaRPr lang="en-US" dirty="0"/>
          </a:p>
        </p:txBody>
      </p:sp>
    </p:spTree>
    <p:extLst>
      <p:ext uri="{BB962C8B-B14F-4D97-AF65-F5344CB8AC3E}">
        <p14:creationId xmlns:p14="http://schemas.microsoft.com/office/powerpoint/2010/main" val="997066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Here,</a:t>
            </a:r>
            <a:r>
              <a:rPr lang="en-US" b="0" baseline="0" dirty="0"/>
              <a:t> you can see 2 of the new posters that school sites will have to expand our physical brand and help students to select reimbursable meals. The two are easy for customers to identify and have images they can relate to very easily.</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32</a:t>
            </a:fld>
            <a:endParaRPr lang="en-US" dirty="0"/>
          </a:p>
        </p:txBody>
      </p:sp>
    </p:spTree>
    <p:extLst>
      <p:ext uri="{BB962C8B-B14F-4D97-AF65-F5344CB8AC3E}">
        <p14:creationId xmlns:p14="http://schemas.microsoft.com/office/powerpoint/2010/main" val="3227735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b="1" dirty="0"/>
              <a:t>TELL:</a:t>
            </a:r>
            <a:r>
              <a:rPr lang="en-US" altLang="en-US" b="1" baseline="0" dirty="0"/>
              <a:t> </a:t>
            </a:r>
            <a:r>
              <a:rPr lang="en-US" altLang="en-US" b="0" baseline="0" dirty="0"/>
              <a:t>We all know just how important c</a:t>
            </a:r>
            <a:r>
              <a:rPr lang="en-US" dirty="0">
                <a:solidFill>
                  <a:srgbClr val="000000"/>
                </a:solidFill>
              </a:rPr>
              <a:t>leanliness is anytime</a:t>
            </a:r>
            <a:r>
              <a:rPr lang="en-US" baseline="0" dirty="0">
                <a:solidFill>
                  <a:srgbClr val="000000"/>
                </a:solidFill>
              </a:rPr>
              <a:t> we go out to eat, so it is important to uphold a high level of attention to </a:t>
            </a:r>
            <a:r>
              <a:rPr lang="en-US" dirty="0">
                <a:solidFill>
                  <a:srgbClr val="000000"/>
                </a:solidFill>
              </a:rPr>
              <a:t>this</a:t>
            </a:r>
            <a:r>
              <a:rPr lang="en-US" baseline="0" dirty="0">
                <a:solidFill>
                  <a:srgbClr val="000000"/>
                </a:solidFill>
              </a:rPr>
              <a:t> detail in regards to your meal programs. Breakfast, lunch, and supper are all representations of Café LA, so be sure to m</a:t>
            </a:r>
            <a:r>
              <a:rPr lang="en-US" sz="2400" dirty="0">
                <a:solidFill>
                  <a:srgbClr val="000000"/>
                </a:solidFill>
              </a:rPr>
              <a:t>aintain a clean working and serving environment. You’ll also want</a:t>
            </a:r>
            <a:r>
              <a:rPr lang="en-US" sz="2400" baseline="0" dirty="0">
                <a:solidFill>
                  <a:srgbClr val="000000"/>
                </a:solidFill>
              </a:rPr>
              <a:t> to c</a:t>
            </a:r>
            <a:r>
              <a:rPr lang="en-US" sz="2400" dirty="0">
                <a:solidFill>
                  <a:srgbClr val="000000"/>
                </a:solidFill>
              </a:rPr>
              <a:t>ommunicate any</a:t>
            </a:r>
            <a:r>
              <a:rPr lang="en-US" sz="2400" baseline="0" dirty="0">
                <a:solidFill>
                  <a:srgbClr val="000000"/>
                </a:solidFill>
              </a:rPr>
              <a:t> needs to</a:t>
            </a:r>
            <a:r>
              <a:rPr lang="en-US" sz="2400" dirty="0">
                <a:solidFill>
                  <a:srgbClr val="000000"/>
                </a:solidFill>
              </a:rPr>
              <a:t> the Plant Manager regularly and</a:t>
            </a:r>
            <a:r>
              <a:rPr lang="en-US" sz="2400" baseline="0" dirty="0">
                <a:solidFill>
                  <a:srgbClr val="000000"/>
                </a:solidFill>
              </a:rPr>
              <a:t> establish a good rapport so that your goal is clear. Finally p</a:t>
            </a:r>
            <a:r>
              <a:rPr lang="en-US" sz="2400" dirty="0">
                <a:solidFill>
                  <a:srgbClr val="000000"/>
                </a:solidFill>
              </a:rPr>
              <a:t>romote cleanliness to the students that you serve everyday, so they can develop these good habits</a:t>
            </a:r>
            <a:r>
              <a:rPr lang="en-US" sz="2400" baseline="0" dirty="0">
                <a:solidFill>
                  <a:srgbClr val="000000"/>
                </a:solidFill>
              </a:rPr>
              <a:t> in and out of the cafeteria</a:t>
            </a:r>
            <a:r>
              <a:rPr lang="en-US" sz="2400" dirty="0">
                <a:solidFill>
                  <a:srgbClr val="000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33</a:t>
            </a:fld>
            <a:endParaRPr lang="en-US" dirty="0"/>
          </a:p>
        </p:txBody>
      </p:sp>
    </p:spTree>
    <p:extLst>
      <p:ext uri="{BB962C8B-B14F-4D97-AF65-F5344CB8AC3E}">
        <p14:creationId xmlns:p14="http://schemas.microsoft.com/office/powerpoint/2010/main" val="1567210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0" dirty="0"/>
              <a:t> Use popular music and seasonal décor to help make your cafeteria seem more welcoming and personable. Additionally, decorating</a:t>
            </a:r>
            <a:r>
              <a:rPr lang="en-US" b="0" baseline="0" dirty="0"/>
              <a:t> your cafeteria tastefully and playing popular music helps to grab the attention of new customers while making the wait times in line seem shorter. In fact, a studies have found that fast paced popular music increases the rate at which customers walk through your line.</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34</a:t>
            </a:fld>
            <a:endParaRPr lang="en-US" dirty="0"/>
          </a:p>
        </p:txBody>
      </p:sp>
    </p:spTree>
    <p:extLst>
      <p:ext uri="{BB962C8B-B14F-4D97-AF65-F5344CB8AC3E}">
        <p14:creationId xmlns:p14="http://schemas.microsoft.com/office/powerpoint/2010/main" val="2351436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The Gold Standard is a proven technique that will allow you and your staff to deliver a standardized product customers will enjoy consistently, this really has an effect on increasing participation. What is the gold standard? The gold standard is the optimal sample plate from which other plates are to be modeled. It is important because the Gold Standard helps us to control cost in terms of food and labor, follow standardized recipes, and provide customers with a product they can enjoy in every aspect. The product meeting the gold standard will allow for consistency and will increase customer satisfaction which increases participation.</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35</a:t>
            </a:fld>
            <a:endParaRPr lang="en-US" dirty="0"/>
          </a:p>
        </p:txBody>
      </p:sp>
    </p:spTree>
    <p:extLst>
      <p:ext uri="{BB962C8B-B14F-4D97-AF65-F5344CB8AC3E}">
        <p14:creationId xmlns:p14="http://schemas.microsoft.com/office/powerpoint/2010/main" val="1960256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solidFill>
                  <a:srgbClr val="000000"/>
                </a:solidFill>
              </a:rPr>
              <a:t>Do the following plates represent what a gold standard plate would look like?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Click on the correct answer below to continue</a:t>
            </a:r>
          </a:p>
          <a:p>
            <a:endParaRPr lang="en-US" b="0" dirty="0"/>
          </a:p>
        </p:txBody>
      </p:sp>
      <p:sp>
        <p:nvSpPr>
          <p:cNvPr id="4" name="Slide Number Placeholder 3"/>
          <p:cNvSpPr>
            <a:spLocks noGrp="1"/>
          </p:cNvSpPr>
          <p:nvPr>
            <p:ph type="sldNum" sz="quarter" idx="10"/>
          </p:nvPr>
        </p:nvSpPr>
        <p:spPr/>
        <p:txBody>
          <a:bodyPr/>
          <a:lstStyle/>
          <a:p>
            <a:fld id="{38C95A26-0072-4DE1-968A-0CAABD952DA0}"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171618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solidFill>
                  <a:srgbClr val="000000"/>
                </a:solidFill>
              </a:rPr>
              <a:t>This photo is a great example of following the gold standard during production to ensure that plates consistently look appealing.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8C95A26-0072-4DE1-968A-0CAABD952DA0}"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85783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None/>
            </a:pPr>
            <a:r>
              <a:rPr lang="en-US" b="1" baseline="0" dirty="0"/>
              <a:t>Tell:</a:t>
            </a:r>
            <a:r>
              <a:rPr lang="en-US" b="0" baseline="0" dirty="0"/>
              <a:t> </a:t>
            </a:r>
            <a:r>
              <a:rPr lang="en-US" sz="2800" dirty="0">
                <a:solidFill>
                  <a:srgbClr val="000000"/>
                </a:solidFill>
              </a:rPr>
              <a:t>Long wait lines experienced during meal service can discourage customers from choosing to participate in your meal programs. Making small adjustments to your meal service will translate to large increases in participation</a:t>
            </a:r>
            <a:r>
              <a:rPr lang="en-US" sz="2800" baseline="0" dirty="0">
                <a:solidFill>
                  <a:srgbClr val="000000"/>
                </a:solidFill>
              </a:rPr>
              <a:t> by focusing </a:t>
            </a:r>
            <a:r>
              <a:rPr lang="en-US" sz="2800" dirty="0">
                <a:solidFill>
                  <a:srgbClr val="000000"/>
                </a:solidFill>
              </a:rPr>
              <a:t>on the p</a:t>
            </a:r>
            <a:r>
              <a:rPr lang="en-US" sz="2600" dirty="0">
                <a:solidFill>
                  <a:srgbClr val="000000"/>
                </a:solidFill>
              </a:rPr>
              <a:t>roper line set-up prior</a:t>
            </a:r>
            <a:r>
              <a:rPr lang="en-US" sz="2600" baseline="0" dirty="0">
                <a:solidFill>
                  <a:srgbClr val="000000"/>
                </a:solidFill>
              </a:rPr>
              <a:t> to meal service, starting your meal service on time, and increasing the speed at which you serve your customers.</a:t>
            </a:r>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38</a:t>
            </a:fld>
            <a:endParaRPr lang="en-US" dirty="0"/>
          </a:p>
        </p:txBody>
      </p:sp>
    </p:spTree>
    <p:extLst>
      <p:ext uri="{BB962C8B-B14F-4D97-AF65-F5344CB8AC3E}">
        <p14:creationId xmlns:p14="http://schemas.microsoft.com/office/powerpoint/2010/main" val="1497142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t>A lot of our customers at all levels are not always sure of the value and prices of our meals. Take the time to educate your primary, external, and internal customers of </a:t>
            </a:r>
            <a:r>
              <a:rPr lang="en-US" baseline="0" dirty="0"/>
              <a:t>t</a:t>
            </a:r>
            <a:r>
              <a:rPr lang="en-US" sz="1200" dirty="0"/>
              <a:t>he </a:t>
            </a:r>
            <a:r>
              <a:rPr lang="en-US" dirty="0"/>
              <a:t>value of </a:t>
            </a:r>
            <a:r>
              <a:rPr lang="en-US" sz="1200" dirty="0"/>
              <a:t>free or reduced price meal benefits</a:t>
            </a:r>
            <a:r>
              <a:rPr lang="en-US" dirty="0"/>
              <a:t>.</a:t>
            </a:r>
            <a:r>
              <a:rPr lang="en-US" sz="1200" dirty="0"/>
              <a:t> </a:t>
            </a:r>
            <a:r>
              <a:rPr lang="en-US" dirty="0"/>
              <a:t>Complete the education of your </a:t>
            </a:r>
            <a:r>
              <a:rPr lang="en-US" sz="1200" dirty="0"/>
              <a:t>customers </a:t>
            </a:r>
            <a:r>
              <a:rPr lang="en-US" dirty="0"/>
              <a:t>by reminding them of </a:t>
            </a:r>
            <a:r>
              <a:rPr lang="en-US" sz="1200" dirty="0"/>
              <a:t>the nutritional benefits </a:t>
            </a:r>
            <a:r>
              <a:rPr lang="en-US" dirty="0"/>
              <a:t>obtained when a child gets </a:t>
            </a:r>
            <a:r>
              <a:rPr lang="en-US" sz="1200" dirty="0"/>
              <a:t>a complete</a:t>
            </a:r>
            <a:r>
              <a:rPr lang="en-US" dirty="0"/>
              <a:t> Café LA</a:t>
            </a:r>
            <a:r>
              <a:rPr lang="en-US" sz="1200" dirty="0"/>
              <a:t> meal.</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39</a:t>
            </a:fld>
            <a:endParaRPr lang="en-US" dirty="0"/>
          </a:p>
        </p:txBody>
      </p:sp>
    </p:spTree>
    <p:extLst>
      <p:ext uri="{BB962C8B-B14F-4D97-AF65-F5344CB8AC3E}">
        <p14:creationId xmlns:p14="http://schemas.microsoft.com/office/powerpoint/2010/main" val="7266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dirty="0">
                <a:solidFill>
                  <a:srgbClr val="000000"/>
                </a:solidFill>
              </a:rPr>
              <a:t>Food Services </a:t>
            </a:r>
            <a:r>
              <a:rPr lang="en-US" dirty="0"/>
              <a:t>motivates students to select nutritious foods. As Cafe LA employees we help to facilitate this goal by employing research based principles that assure quality and help us continue with our commitment to nourish children to achieve excellence.</a:t>
            </a:r>
            <a:r>
              <a:rPr lang="en-US" baseline="0" dirty="0"/>
              <a:t> </a:t>
            </a:r>
            <a:r>
              <a:rPr lang="en-US" dirty="0"/>
              <a:t>This customer focused service helps to foster a positive environment that maximizes participation in your daily operation</a:t>
            </a:r>
            <a:r>
              <a:rPr lang="en-US" baseline="0" dirty="0"/>
              <a:t> and utilizes strategies and tools provided to maximize efficiency within the Food Services Division.</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4</a:t>
            </a:fld>
            <a:endParaRPr lang="en-US" dirty="0"/>
          </a:p>
        </p:txBody>
      </p:sp>
    </p:spTree>
    <p:extLst>
      <p:ext uri="{BB962C8B-B14F-4D97-AF65-F5344CB8AC3E}">
        <p14:creationId xmlns:p14="http://schemas.microsoft.com/office/powerpoint/2010/main" val="3282389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I have a very special gift for you today. It’s not the money sandwich shown here, sorry, but this sandwich is what parents are sending some of our students to school with. </a:t>
            </a:r>
            <a:r>
              <a:rPr lang="en-US" dirty="0"/>
              <a:t>(</a:t>
            </a:r>
            <a:r>
              <a:rPr lang="en-US" b="1" dirty="0"/>
              <a:t>animation 1</a:t>
            </a:r>
            <a:r>
              <a:rPr lang="en-US" dirty="0"/>
              <a:t>) This</a:t>
            </a:r>
            <a:r>
              <a:rPr lang="en-US" baseline="0" dirty="0"/>
              <a:t> chart compares the cost of a Market Deli sandwich, $7.90; and a reimbursable Café LA meal which also consist of a turkey sandwich, applesauce fruit cup, and milk for a maximum price of $3.25, depending on the grade level and eligibility of the student. This provides students with a potential savings of up to $5.15! That’s the Café LA value!</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40</a:t>
            </a:fld>
            <a:endParaRPr lang="en-US" dirty="0"/>
          </a:p>
        </p:txBody>
      </p:sp>
    </p:spTree>
    <p:extLst>
      <p:ext uri="{BB962C8B-B14F-4D97-AF65-F5344CB8AC3E}">
        <p14:creationId xmlns:p14="http://schemas.microsoft.com/office/powerpoint/2010/main" val="474903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Every meal makes a difference! Use the strategies and techniques of this presentation to attract more students to your Café LA. Feeding just 3 more students each meal period throughout our 682 school cafeterias would provide 2046 more meals to LAUSD students each day which means 368,280 more students will get a nutritional meal. Additionally, these 3 meals would generate $3,115,059.55 annually for the Food Services Division. You can make a difference with one meal, one student at a time.</a:t>
            </a:r>
          </a:p>
        </p:txBody>
      </p:sp>
      <p:sp>
        <p:nvSpPr>
          <p:cNvPr id="4" name="Slide Number Placeholder 3"/>
          <p:cNvSpPr>
            <a:spLocks noGrp="1"/>
          </p:cNvSpPr>
          <p:nvPr>
            <p:ph type="sldNum" sz="quarter" idx="10"/>
          </p:nvPr>
        </p:nvSpPr>
        <p:spPr/>
        <p:txBody>
          <a:bodyPr/>
          <a:lstStyle/>
          <a:p>
            <a:fld id="{D516E0BC-51EE-4218-A209-CC610A508EDD}" type="slidenum">
              <a:rPr lang="en-US" smtClean="0"/>
              <a:t>41</a:t>
            </a:fld>
            <a:endParaRPr lang="en-US" dirty="0"/>
          </a:p>
        </p:txBody>
      </p:sp>
    </p:spTree>
    <p:extLst>
      <p:ext uri="{BB962C8B-B14F-4D97-AF65-F5344CB8AC3E}">
        <p14:creationId xmlns:p14="http://schemas.microsoft.com/office/powerpoint/2010/main" val="627055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altLang="en-US" b="0" dirty="0"/>
              <a:t>Here are some references that</a:t>
            </a:r>
            <a:r>
              <a:rPr lang="en-US" altLang="en-US" b="0" baseline="0" dirty="0"/>
              <a:t> have helped in developing this resourceful training for you today.</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42</a:t>
            </a:fld>
            <a:endParaRPr lang="en-US" dirty="0"/>
          </a:p>
        </p:txBody>
      </p:sp>
    </p:spTree>
    <p:extLst>
      <p:ext uri="{BB962C8B-B14F-4D97-AF65-F5344CB8AC3E}">
        <p14:creationId xmlns:p14="http://schemas.microsoft.com/office/powerpoint/2010/main" val="2732104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altLang="en-US" b="0" dirty="0"/>
              <a:t>Thank</a:t>
            </a:r>
            <a:r>
              <a:rPr lang="en-US" altLang="en-US" b="0" baseline="0" dirty="0"/>
              <a:t> you for joining us for our maximizing participation training. If you have any additional questions, please contact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43</a:t>
            </a:fld>
            <a:endParaRPr lang="en-US" dirty="0"/>
          </a:p>
        </p:txBody>
      </p:sp>
    </p:spTree>
    <p:extLst>
      <p:ext uri="{BB962C8B-B14F-4D97-AF65-F5344CB8AC3E}">
        <p14:creationId xmlns:p14="http://schemas.microsoft.com/office/powerpoint/2010/main" val="2446953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a:t>
            </a:r>
            <a:r>
              <a:rPr lang="en-US" altLang="en-US" b="0" dirty="0"/>
              <a:t> Incorrect, please click anywhere to continue.</a:t>
            </a: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44</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3715792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a:t>
            </a:r>
            <a:r>
              <a:rPr lang="en-US" altLang="en-US" b="0" dirty="0"/>
              <a:t> Incorrect, please click anywhere to continue.</a:t>
            </a: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45</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652806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a:t>
            </a:r>
            <a:r>
              <a:rPr lang="en-US" altLang="en-US" b="0" dirty="0"/>
              <a:t> Incorrect, please click anywhere to continue.</a:t>
            </a: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46</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3490530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b="0" dirty="0"/>
              <a:t>Correct! Diagnosing</a:t>
            </a:r>
            <a:r>
              <a:rPr lang="en-US" altLang="en-US" b="0" baseline="0" dirty="0"/>
              <a:t> is </a:t>
            </a:r>
            <a:r>
              <a:rPr lang="en-US" altLang="en-US" dirty="0">
                <a:solidFill>
                  <a:srgbClr val="000000"/>
                </a:solidFill>
              </a:rPr>
              <a:t>de</a:t>
            </a:r>
            <a:r>
              <a:rPr lang="en-US" dirty="0">
                <a:solidFill>
                  <a:srgbClr val="000000"/>
                </a:solidFill>
              </a:rPr>
              <a:t>termining what is already working and what is not.</a:t>
            </a:r>
            <a:endParaRPr lang="en-US" altLang="en-US" b="0" baseline="0" dirty="0"/>
          </a:p>
          <a:p>
            <a:pPr>
              <a:spcBef>
                <a:spcPct val="0"/>
              </a:spcBef>
            </a:pPr>
            <a:r>
              <a:rPr lang="en-US" altLang="en-US" b="1" baseline="0" dirty="0"/>
              <a:t>Click anywhere to continue</a:t>
            </a: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47</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934048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b="0" dirty="0"/>
              <a:t>Correct! Implementing is making easy</a:t>
            </a:r>
            <a:r>
              <a:rPr lang="en-US" altLang="en-US" b="0" baseline="0" dirty="0"/>
              <a:t> changes which complement your meal program and lead to an increase in participation.</a:t>
            </a:r>
          </a:p>
          <a:p>
            <a:pPr eaLnBrk="1" hangingPunct="1">
              <a:spcBef>
                <a:spcPct val="0"/>
              </a:spcBef>
            </a:pPr>
            <a:endParaRPr lang="en-US" altLang="en-US" b="0" baseline="0" dirty="0"/>
          </a:p>
          <a:p>
            <a:pPr eaLnBrk="1" hangingPunct="1">
              <a:spcBef>
                <a:spcPct val="0"/>
              </a:spcBef>
            </a:pPr>
            <a:r>
              <a:rPr lang="en-US" altLang="en-US" b="1" baseline="0" dirty="0"/>
              <a:t>Click anywhere to continue</a:t>
            </a: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48</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3374442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b="0" dirty="0"/>
              <a:t>Correct! Prescribing is recommending changes</a:t>
            </a:r>
            <a:r>
              <a:rPr lang="en-US" altLang="en-US" b="0" baseline="0" dirty="0"/>
              <a:t> that could lead to increasing participation.</a:t>
            </a:r>
          </a:p>
          <a:p>
            <a:pPr eaLnBrk="1" hangingPunct="1">
              <a:spcBef>
                <a:spcPct val="0"/>
              </a:spcBef>
            </a:pPr>
            <a:endParaRPr lang="en-US" altLang="en-US" b="0" baseline="0" dirty="0"/>
          </a:p>
          <a:p>
            <a:pPr eaLnBrk="1" hangingPunct="1">
              <a:spcBef>
                <a:spcPct val="0"/>
              </a:spcBef>
            </a:pPr>
            <a:r>
              <a:rPr lang="en-US" altLang="en-US" b="1" baseline="0" dirty="0"/>
              <a:t>Click anywhere to continue</a:t>
            </a: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49</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3833781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ltLang="en-US" b="1" dirty="0"/>
              <a:t>TELL: </a:t>
            </a:r>
            <a:r>
              <a:rPr lang="en-US" dirty="0"/>
              <a:t>Increasing participation is more than just a numbers game, participation grows the customer base and generates more revenue for the Food Services Division. Increasing participation requires the use of multiple strategies and suggestions to be successful. By increasing participation we can </a:t>
            </a:r>
            <a:r>
              <a:rPr lang="en-US" dirty="0">
                <a:solidFill>
                  <a:srgbClr val="000000"/>
                </a:solidFill>
              </a:rPr>
              <a:t>expand the reach of our meal programs to support the health and academic needs of students. Additionally, the increased revenue reduces our encroachment on the General Fund which supports the ongoing employment opportunities within the Food Services Division.</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5</a:t>
            </a:fld>
            <a:endParaRPr lang="en-US" dirty="0"/>
          </a:p>
        </p:txBody>
      </p:sp>
    </p:spTree>
    <p:extLst>
      <p:ext uri="{BB962C8B-B14F-4D97-AF65-F5344CB8AC3E}">
        <p14:creationId xmlns:p14="http://schemas.microsoft.com/office/powerpoint/2010/main" val="1973523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b="0" dirty="0"/>
              <a:t>Correct! Evaluating</a:t>
            </a:r>
            <a:r>
              <a:rPr lang="en-US" altLang="en-US" b="0" baseline="0" dirty="0"/>
              <a:t> is measuring and analyzing how the changes influence a change in numbers before and after implementation.</a:t>
            </a:r>
          </a:p>
          <a:p>
            <a:pPr eaLnBrk="1" hangingPunct="1">
              <a:spcBef>
                <a:spcPct val="0"/>
              </a:spcBef>
            </a:pPr>
            <a:endParaRPr lang="en-US" altLang="en-US" b="0" baseline="0" dirty="0"/>
          </a:p>
          <a:p>
            <a:pPr eaLnBrk="1" hangingPunct="1">
              <a:spcBef>
                <a:spcPct val="0"/>
              </a:spcBef>
            </a:pPr>
            <a:r>
              <a:rPr lang="en-US" altLang="en-US" b="0" baseline="0" dirty="0"/>
              <a:t>Now, lets look at all the pieces of DPIE together and evaluate the changes this could make in our cafeteria.</a:t>
            </a:r>
          </a:p>
          <a:p>
            <a:pPr eaLnBrk="1" hangingPunct="1">
              <a:spcBef>
                <a:spcPct val="0"/>
              </a:spcBef>
            </a:pPr>
            <a:endParaRPr lang="en-US" altLang="en-US" b="0" baseline="0" dirty="0"/>
          </a:p>
          <a:p>
            <a:pPr eaLnBrk="1" hangingPunct="1">
              <a:spcBef>
                <a:spcPct val="0"/>
              </a:spcBef>
            </a:pPr>
            <a:r>
              <a:rPr lang="en-US" altLang="en-US" b="1" baseline="0" dirty="0"/>
              <a:t>Click anywhere to continue</a:t>
            </a: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50</a:t>
            </a:fld>
            <a:endParaRPr lang="en-US" altLang="en-US" dirty="0">
              <a:solidFill>
                <a:prstClr val="black"/>
              </a:solidFill>
              <a:latin typeface="Comic Sans MS" pitchFamily="66" charset="0"/>
            </a:endParaRPr>
          </a:p>
        </p:txBody>
      </p:sp>
    </p:spTree>
    <p:extLst>
      <p:ext uri="{BB962C8B-B14F-4D97-AF65-F5344CB8AC3E}">
        <p14:creationId xmlns:p14="http://schemas.microsoft.com/office/powerpoint/2010/main" val="2717204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baseline="0" dirty="0"/>
              <a:t>Any conversation regarding participation and </a:t>
            </a:r>
            <a:r>
              <a:rPr lang="en-US" dirty="0"/>
              <a:t>building </a:t>
            </a:r>
            <a:r>
              <a:rPr lang="en-US" baseline="0" dirty="0"/>
              <a:t>customer buy-in must begin by understanding who your customers are. </a:t>
            </a:r>
            <a:r>
              <a:rPr lang="en-US" sz="2600" dirty="0">
                <a:solidFill>
                  <a:srgbClr val="000000"/>
                </a:solidFill>
              </a:rPr>
              <a:t>Buy-in takes place when customers agree to give support and accept ideas. We will discuss </a:t>
            </a:r>
            <a:r>
              <a:rPr lang="en-US" baseline="0" dirty="0"/>
              <a:t>3 customer types that will focus on: the primary, external, and internal customers. The primary customer consists of our students. The external customers not to be confused with external students, are the faculty, parents, and administrators. This does not mean they are less important than our primary customers, in fact, external customers heavily influence the decisions of primary customers. Last but not least, we have our internal customers, who are the driving force behind the movement towards everyone having a “Café LA Day”. Let’s begin by taking a closer look at the primary customer on the next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Click next slide</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6</a:t>
            </a:fld>
            <a:endParaRPr lang="en-US" dirty="0"/>
          </a:p>
        </p:txBody>
      </p:sp>
    </p:spTree>
    <p:extLst>
      <p:ext uri="{BB962C8B-B14F-4D97-AF65-F5344CB8AC3E}">
        <p14:creationId xmlns:p14="http://schemas.microsoft.com/office/powerpoint/2010/main" val="244099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defRPr/>
            </a:pPr>
            <a:r>
              <a:rPr lang="en-US" altLang="en-US" sz="2400" b="1" dirty="0"/>
              <a:t>TELL: </a:t>
            </a:r>
            <a:r>
              <a:rPr lang="en-US" altLang="en-US" sz="2400" dirty="0"/>
              <a:t>Our primary customer is generation Z. </a:t>
            </a:r>
            <a:r>
              <a:rPr lang="en-US" sz="2400" dirty="0">
                <a:solidFill>
                  <a:srgbClr val="008000"/>
                </a:solidFill>
              </a:rPr>
              <a:t>Defined as anyone born after 1995, generation Z makes up about 26 percent of the population, the largest demographic since Baby Boomers. These young customers make up 100% of our primary customer population here at Café LA. This generation is </a:t>
            </a:r>
            <a:r>
              <a:rPr lang="en-US" sz="2400" dirty="0">
                <a:solidFill>
                  <a:srgbClr val="000000"/>
                </a:solidFill>
              </a:rPr>
              <a:t>more aware than ever about healthy food choices, making them the most health conscious generation we’ve ever seen. To get your primary customers to buy-in to your Café LA, feed their health conscious habits and further develop their healthy eating habits to support their healthy lifestyles.</a:t>
            </a:r>
            <a:endParaRPr lang="en-US" sz="2400" dirty="0">
              <a:solidFill>
                <a:srgbClr val="008000"/>
              </a:solidFill>
            </a:endParaRPr>
          </a:p>
          <a:p>
            <a:pPr fontAlgn="ctr">
              <a:defRPr/>
            </a:pPr>
            <a:endParaRPr lang="en-US" sz="2400" dirty="0">
              <a:solidFill>
                <a:srgbClr val="008000"/>
              </a:solidFill>
            </a:endParaRPr>
          </a:p>
          <a:p>
            <a:pPr fontAlgn="ctr">
              <a:defRPr/>
            </a:pPr>
            <a:endParaRPr lang="en-US" sz="2400" dirty="0">
              <a:solidFill>
                <a:srgbClr val="008000"/>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2400"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7</a:t>
            </a:fld>
            <a:endParaRPr lang="en-US" dirty="0"/>
          </a:p>
        </p:txBody>
      </p:sp>
    </p:spTree>
    <p:extLst>
      <p:ext uri="{BB962C8B-B14F-4D97-AF65-F5344CB8AC3E}">
        <p14:creationId xmlns:p14="http://schemas.microsoft.com/office/powerpoint/2010/main" val="3834527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dirty="0"/>
              <a:t>TELL:</a:t>
            </a:r>
            <a:r>
              <a:rPr lang="en-US" altLang="en-US" sz="2800" b="1" baseline="0" dirty="0"/>
              <a:t> </a:t>
            </a:r>
            <a:r>
              <a:rPr lang="en-US" altLang="en-US" sz="2800" b="0" dirty="0"/>
              <a:t>Sometimes,</a:t>
            </a:r>
            <a:r>
              <a:rPr lang="en-US" altLang="en-US" sz="2800" b="0" baseline="0" dirty="0"/>
              <a:t> even these health conscious customers need a bit of encouragement towards healthier choices in the lunchroom. As a Food Service Manager it is your job to provide customers with a marketing nudge towards enhancing their experience and making them want to keep coming back. This is n</a:t>
            </a:r>
            <a:r>
              <a:rPr lang="en-US" altLang="en-US" sz="2800" dirty="0"/>
              <a:t>ot a physical nudge. </a:t>
            </a:r>
            <a:r>
              <a:rPr lang="en-US" altLang="en-US" sz="2800" b="0" baseline="0" dirty="0"/>
              <a:t>(</a:t>
            </a:r>
            <a:r>
              <a:rPr lang="en-US" altLang="en-US" sz="2800" b="1" baseline="0" dirty="0"/>
              <a:t>animation 1</a:t>
            </a:r>
            <a:r>
              <a:rPr lang="en-US" altLang="en-US" sz="2800" b="0" baseline="0" dirty="0"/>
              <a:t>)This</a:t>
            </a:r>
            <a:r>
              <a:rPr lang="en-US" altLang="en-US" sz="2800" dirty="0"/>
              <a:t> “marketing nudge”</a:t>
            </a:r>
            <a:r>
              <a:rPr lang="en-US" altLang="en-US" sz="2800" b="0" baseline="0" dirty="0"/>
              <a:t> can be achieved by simply paying attention to these 4 concepts. (</a:t>
            </a:r>
            <a:r>
              <a:rPr lang="en-US" altLang="en-US" sz="2800" b="1" baseline="0" dirty="0"/>
              <a:t>animation 2</a:t>
            </a:r>
            <a:r>
              <a:rPr lang="en-US" altLang="en-US" sz="2800" b="0" baseline="0" dirty="0"/>
              <a:t>) </a:t>
            </a:r>
            <a:r>
              <a:rPr lang="en-US" sz="2600" dirty="0">
                <a:solidFill>
                  <a:srgbClr val="000000"/>
                </a:solidFill>
              </a:rPr>
              <a:t>In order to create buy-in</a:t>
            </a:r>
            <a:r>
              <a:rPr lang="en-US" sz="2600" baseline="0" dirty="0">
                <a:solidFill>
                  <a:srgbClr val="000000"/>
                </a:solidFill>
              </a:rPr>
              <a:t> from our primary customers we should engage with them by answering all of their questions with a friendly attitude that invites them to our Café LA. (</a:t>
            </a:r>
            <a:r>
              <a:rPr lang="en-US" sz="2600" b="1" baseline="0" dirty="0">
                <a:solidFill>
                  <a:srgbClr val="000000"/>
                </a:solidFill>
              </a:rPr>
              <a:t>animation 3</a:t>
            </a:r>
            <a:r>
              <a:rPr lang="en-US" sz="2600" baseline="0" dirty="0">
                <a:solidFill>
                  <a:srgbClr val="000000"/>
                </a:solidFill>
              </a:rPr>
              <a:t>) Incorporate visuals to facilitate the selection process and enhance the experience by marketing our healthier choices (</a:t>
            </a:r>
            <a:r>
              <a:rPr lang="en-US" sz="2600" b="1" baseline="0" dirty="0">
                <a:solidFill>
                  <a:srgbClr val="000000"/>
                </a:solidFill>
              </a:rPr>
              <a:t>animation 4</a:t>
            </a:r>
            <a:r>
              <a:rPr lang="en-US" sz="2600" baseline="0" dirty="0">
                <a:solidFill>
                  <a:srgbClr val="000000"/>
                </a:solidFill>
              </a:rPr>
              <a:t>). Focus on building a good rapport with student’s families, friends, and teachers because of their influence towards this customers eating behaviors (</a:t>
            </a:r>
            <a:r>
              <a:rPr lang="en-US" sz="2600" b="1" baseline="0" dirty="0">
                <a:solidFill>
                  <a:srgbClr val="000000"/>
                </a:solidFill>
              </a:rPr>
              <a:t>animation 5</a:t>
            </a:r>
            <a:r>
              <a:rPr lang="en-US" sz="2600" baseline="0" dirty="0">
                <a:solidFill>
                  <a:srgbClr val="000000"/>
                </a:solidFill>
              </a:rPr>
              <a:t>).Most importantly, take pride in your café LA site, this will allow you to build a natural environment that is positive and enhances the customer experience. These marketing nudges will assist towards increasing participation.</a:t>
            </a:r>
          </a:p>
          <a:p>
            <a:pPr marL="0" indent="0">
              <a:buNone/>
            </a:pPr>
            <a:endParaRPr lang="en-US" sz="2600" baseline="0" dirty="0">
              <a:solidFill>
                <a:srgbClr val="000000"/>
              </a:solidFill>
            </a:endParaRPr>
          </a:p>
          <a:p>
            <a:pPr marL="0" indent="0">
              <a:buNone/>
            </a:pPr>
            <a:endParaRPr lang="en-US" sz="2600" baseline="0"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8</a:t>
            </a:fld>
            <a:endParaRPr lang="en-US" dirty="0"/>
          </a:p>
        </p:txBody>
      </p:sp>
    </p:spTree>
    <p:extLst>
      <p:ext uri="{BB962C8B-B14F-4D97-AF65-F5344CB8AC3E}">
        <p14:creationId xmlns:p14="http://schemas.microsoft.com/office/powerpoint/2010/main" val="356414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en-US" b="1" dirty="0"/>
              <a:t>TELL: </a:t>
            </a:r>
            <a:r>
              <a:rPr lang="en-US" altLang="en-US" sz="1200" b="0" baseline="0" dirty="0"/>
              <a:t>Faculty, parents, and administrators are external customers who, as we alluded to in the previous slide, carry a large influence on our primary customers eating habits. Communicate the benefits in a clear way so that these external customers can represent our brand outside the cafeteria. When a student talks about our cafeteria in the classroom, a teacher can be there to shed positive light and influence student participation. The same goes for parents who, for the most part, make the decisions of what a student will eat while at school.</a:t>
            </a:r>
            <a:r>
              <a:rPr lang="en-US" altLang="en-US" sz="1200" dirty="0"/>
              <a:t> Create buy-in with external customers by keeping them informed of the benefits of Café LA.</a:t>
            </a:r>
            <a:endParaRPr lang="en-US" sz="2400" dirty="0">
              <a:solidFill>
                <a:srgbClr val="008000"/>
              </a:solidFill>
            </a:endParaRPr>
          </a:p>
          <a:p>
            <a:pPr lvl="0" fontAlgn="ctr"/>
            <a:endParaRPr lang="en-US" altLang="en-US" sz="2200" dirty="0"/>
          </a:p>
        </p:txBody>
      </p:sp>
      <p:sp>
        <p:nvSpPr>
          <p:cNvPr id="4" name="Slide Number Placeholder 3"/>
          <p:cNvSpPr>
            <a:spLocks noGrp="1"/>
          </p:cNvSpPr>
          <p:nvPr>
            <p:ph type="sldNum" sz="quarter" idx="10"/>
          </p:nvPr>
        </p:nvSpPr>
        <p:spPr/>
        <p:txBody>
          <a:bodyPr/>
          <a:lstStyle/>
          <a:p>
            <a:fld id="{D516E0BC-51EE-4218-A209-CC610A508EDD}" type="slidenum">
              <a:rPr lang="en-US" smtClean="0"/>
              <a:t>9</a:t>
            </a:fld>
            <a:endParaRPr lang="en-US" dirty="0"/>
          </a:p>
        </p:txBody>
      </p:sp>
    </p:spTree>
    <p:extLst>
      <p:ext uri="{BB962C8B-B14F-4D97-AF65-F5344CB8AC3E}">
        <p14:creationId xmlns:p14="http://schemas.microsoft.com/office/powerpoint/2010/main" val="1019202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dirty="0"/>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pic>
        <p:nvPicPr>
          <p:cNvPr id="10" name="Picture 9"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dirty="0"/>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dirty="0"/>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dirty="0"/>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81EDC06-E9B0-4C7F-83CA-8DC397D80C9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051116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2D0406DB-AA9D-49A5-823C-9369282EC4D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521723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BC262C5C-D950-4DDC-8FD9-E932DD040B20}"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714005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17DB8BC8-CAC7-4938-BA32-3B07ED78BA7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31700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27603A99-404F-461F-AF84-AC0EE834FDFB}"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39667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DD45CC40-3DE0-4EC9-BBC4-41DDE1323C0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51938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C8CB47E8-EAF8-434B-98F7-B077D39CDC5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09188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7/20/2016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dirty="0"/>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7EF7A766-3493-4519-9AEA-183465E636F0}"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43586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0C063AAF-36F3-4C47-AEAC-037E0473895A}"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22611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1DBF8BA-1A24-4600-9289-AE5F63047D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098472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20132E80-BEA4-45B7-A58F-871A89063B44}"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183369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1088766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538" y="301652"/>
            <a:ext cx="7914566" cy="1143000"/>
          </a:xfrm>
        </p:spPr>
        <p:txBody>
          <a:bodyP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507539" y="1553793"/>
            <a:ext cx="7914567"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2968977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8" y="4406904"/>
            <a:ext cx="5977126" cy="1362075"/>
          </a:xfrm>
        </p:spPr>
        <p:txBody>
          <a:bodyPr anchor="t"/>
          <a:lstStyle>
            <a:lvl1pPr algn="ct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dirty="0">
              <a:solidFill>
                <a:srgbClr val="008000">
                  <a:tint val="75000"/>
                </a:srgbClr>
              </a:solidFill>
              <a:latin typeface="Comic Sans MS" pitchFamily="66"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8000">
                  <a:tint val="75000"/>
                </a:srgbClr>
              </a:solidFill>
              <a:latin typeface="Comic Sans MS" pitchFamily="66"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fontAlgn="base">
                <a:spcBef>
                  <a:spcPct val="0"/>
                </a:spcBef>
                <a:spcAft>
                  <a:spcPct val="0"/>
                </a:spcAft>
                <a:defRPr/>
              </a:pPr>
              <a:t>‹#›</a:t>
            </a:fld>
            <a:endParaRPr lang="en-US" dirty="0">
              <a:solidFill>
                <a:srgbClr val="008000">
                  <a:tint val="75000"/>
                </a:srgbClr>
              </a:solidFill>
              <a:latin typeface="Comic Sans MS" pitchFamily="66" charset="0"/>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 y="0"/>
            <a:ext cx="2694791" cy="6858000"/>
          </a:xfrm>
          <a:prstGeom prst="rect">
            <a:avLst/>
          </a:prstGeom>
        </p:spPr>
      </p:pic>
    </p:spTree>
    <p:extLst>
      <p:ext uri="{BB962C8B-B14F-4D97-AF65-F5344CB8AC3E}">
        <p14:creationId xmlns:p14="http://schemas.microsoft.com/office/powerpoint/2010/main" val="4154279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2052311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418694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149784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1947403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1636450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672311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923116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049536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81EDC06-E9B0-4C7F-83CA-8DC397D80C9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576653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2D0406DB-AA9D-49A5-823C-9369282EC4D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42473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BC262C5C-D950-4DDC-8FD9-E932DD040B20}"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4172419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17DB8BC8-CAC7-4938-BA32-3B07ED78BA7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019691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27603A99-404F-461F-AF84-AC0EE834FDFB}"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8463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dirty="0"/>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DD45CC40-3DE0-4EC9-BBC4-41DDE1323C0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010910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C8CB47E8-EAF8-434B-98F7-B077D39CDC5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88056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7EF7A766-3493-4519-9AEA-183465E636F0}"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812521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0C063AAF-36F3-4C47-AEAC-037E0473895A}"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55162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1DBF8BA-1A24-4600-9289-AE5F63047D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188643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20132E80-BEA4-45B7-A58F-871A89063B44}"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226448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dirty="0"/>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dirty="0"/>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7/20/2016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7/20/2016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C262C5C-D950-4DDC-8FD9-E932DD040B20}"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5751311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552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5184" y="159037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5AFAA39-0F71-44A7-A4F3-5186FEE93A69}" type="datetimeFigureOut">
              <a:rPr lang="en-US" smtClean="0">
                <a:solidFill>
                  <a:prstClr val="black">
                    <a:tint val="75000"/>
                  </a:prstClr>
                </a:solidFill>
              </a:rPr>
              <a:pPr defTabSz="914400"/>
              <a:t>7/20/2016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2C352E3-46A3-44FF-A80C-2E9B79070916}"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3647278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457189" rtl="0" eaLnBrk="1" latinLnBrk="0" hangingPunct="1">
        <a:spcBef>
          <a:spcPct val="0"/>
        </a:spcBef>
        <a:buNone/>
        <a:defRPr sz="4000" kern="1200">
          <a:solidFill>
            <a:schemeClr val="tx1"/>
          </a:solidFill>
          <a:latin typeface="+mj-lt"/>
          <a:ea typeface="+mj-ea"/>
          <a:cs typeface="+mj-cs"/>
        </a:defRPr>
      </a:lvl1pPr>
    </p:titleStyle>
    <p:bodyStyle>
      <a:lvl1pPr marL="0" indent="0" algn="l" defTabSz="457189"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377" indent="-457189" algn="l" defTabSz="457189"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2971" indent="-228594" algn="l" defTabSz="457189"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160" indent="-228594" algn="l" defTabSz="457189"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349" indent="-228594" algn="l" defTabSz="457189"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BC262C5C-D950-4DDC-8FD9-E932DD040B20}"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134791019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3.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slideLayout" Target="../slideLayouts/slideLayout13.xml"/><Relationship Id="rId7" Type="http://schemas.openxmlformats.org/officeDocument/2006/relationships/image" Target="../media/image18.png"/><Relationship Id="rId12" Type="http://schemas.openxmlformats.org/officeDocument/2006/relationships/slide" Target="slide47.xml"/><Relationship Id="rId2" Type="http://schemas.openxmlformats.org/officeDocument/2006/relationships/audio" Target="../media/media18.m4a"/><Relationship Id="rId16" Type="http://schemas.openxmlformats.org/officeDocument/2006/relationships/image" Target="../media/image4.png"/><Relationship Id="rId1" Type="http://schemas.microsoft.com/office/2007/relationships/media" Target="../media/media18.m4a"/><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slide" Target="slide44.xml"/><Relationship Id="rId4" Type="http://schemas.openxmlformats.org/officeDocument/2006/relationships/notesSlide" Target="../notesSlides/notesSlide19.xml"/><Relationship Id="rId9" Type="http://schemas.openxmlformats.org/officeDocument/2006/relationships/image" Target="../media/image19.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slideLayout" Target="../slideLayouts/slideLayout13.xml"/><Relationship Id="rId7" Type="http://schemas.openxmlformats.org/officeDocument/2006/relationships/image" Target="../media/image19.png"/><Relationship Id="rId12" Type="http://schemas.openxmlformats.org/officeDocument/2006/relationships/slide" Target="slide9.xml"/><Relationship Id="rId17" Type="http://schemas.openxmlformats.org/officeDocument/2006/relationships/image" Target="../media/image4.png"/><Relationship Id="rId2" Type="http://schemas.openxmlformats.org/officeDocument/2006/relationships/audio" Target="../media/media19.m4a"/><Relationship Id="rId16" Type="http://schemas.openxmlformats.org/officeDocument/2006/relationships/image" Target="../media/image23.png"/><Relationship Id="rId1" Type="http://schemas.microsoft.com/office/2007/relationships/media" Target="../media/media19.m4a"/><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8.png"/><Relationship Id="rId15" Type="http://schemas.openxmlformats.org/officeDocument/2006/relationships/slide" Target="slide48.xml"/><Relationship Id="rId10" Type="http://schemas.openxmlformats.org/officeDocument/2006/relationships/slide" Target="slide45.xml"/><Relationship Id="rId4" Type="http://schemas.openxmlformats.org/officeDocument/2006/relationships/notesSlide" Target="../notesSlides/notesSlide20.xml"/><Relationship Id="rId9" Type="http://schemas.microsoft.com/office/2007/relationships/hdphoto" Target="../media/hdphoto1.wdp"/><Relationship Id="rId1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9.png"/><Relationship Id="rId12" Type="http://schemas.openxmlformats.org/officeDocument/2006/relationships/slide" Target="slide9.xml"/><Relationship Id="rId17" Type="http://schemas.openxmlformats.org/officeDocument/2006/relationships/image" Target="../media/image23.png"/><Relationship Id="rId2" Type="http://schemas.openxmlformats.org/officeDocument/2006/relationships/audio" Target="../media/media20.m4a"/><Relationship Id="rId16" Type="http://schemas.openxmlformats.org/officeDocument/2006/relationships/slide" Target="slide6.xml"/><Relationship Id="rId1" Type="http://schemas.microsoft.com/office/2007/relationships/media" Target="../media/media20.m4a"/><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slide" Target="slide49.xml"/><Relationship Id="rId4" Type="http://schemas.openxmlformats.org/officeDocument/2006/relationships/notesSlide" Target="../notesSlides/notesSlide21.xml"/><Relationship Id="rId9" Type="http://schemas.microsoft.com/office/2007/relationships/hdphoto" Target="../media/hdphoto1.wdp"/><Relationship Id="rId14" Type="http://schemas.openxmlformats.org/officeDocument/2006/relationships/slide" Target="slide46.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9.png"/><Relationship Id="rId12" Type="http://schemas.openxmlformats.org/officeDocument/2006/relationships/slide" Target="slide9.xml"/><Relationship Id="rId17" Type="http://schemas.openxmlformats.org/officeDocument/2006/relationships/image" Target="../media/image23.png"/><Relationship Id="rId2" Type="http://schemas.openxmlformats.org/officeDocument/2006/relationships/audio" Target="../media/media21.m4a"/><Relationship Id="rId16" Type="http://schemas.openxmlformats.org/officeDocument/2006/relationships/slide" Target="slide6.xml"/><Relationship Id="rId1" Type="http://schemas.microsoft.com/office/2007/relationships/media" Target="../media/media21.m4a"/><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slide" Target="slide7.xml"/><Relationship Id="rId4" Type="http://schemas.openxmlformats.org/officeDocument/2006/relationships/notesSlide" Target="../notesSlides/notesSlide22.xml"/><Relationship Id="rId9" Type="http://schemas.microsoft.com/office/2007/relationships/hdphoto" Target="../media/hdphoto1.wdp"/><Relationship Id="rId14" Type="http://schemas.openxmlformats.org/officeDocument/2006/relationships/slide" Target="slide5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2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image" Target="../media/image2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7.png"/><Relationship Id="rId5" Type="http://schemas.openxmlformats.org/officeDocument/2006/relationships/slide" Target="slide29.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slide" Target="slide3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37.jp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hyperlink" Target="http://frac.org/federal-foodnutrition-programs/national-school-lunch-program/" TargetMode="External"/><Relationship Id="rId3" Type="http://schemas.openxmlformats.org/officeDocument/2006/relationships/slideLayout" Target="../slideLayouts/slideLayout13.xml"/><Relationship Id="rId7" Type="http://schemas.openxmlformats.org/officeDocument/2006/relationships/hyperlink" Target="http://www.restaurant.org/Manage-My-Restaurant/Marketing-Sales/Specialty-Promotions/Plug-into-Gen-Z-diners-interests"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www.restaurant.org/Manage-My-Restaurant/Marketing-Sales/In-Store-Experience/6-tips-to-make-the-most-of-point-of-sale-signage" TargetMode="External"/><Relationship Id="rId5" Type="http://schemas.openxmlformats.org/officeDocument/2006/relationships/hyperlink" Target="http://www.sciencedirect.com/science/article/pii/S1499404611001072" TargetMode="External"/><Relationship Id="rId4" Type="http://schemas.openxmlformats.org/officeDocument/2006/relationships/notesSlide" Target="../notesSlides/notesSlide42.xml"/><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slide" Target="slide19.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slide" Target="slide20.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slide" Target="slide21.xm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20.xml"/><Relationship Id="rId3" Type="http://schemas.openxmlformats.org/officeDocument/2006/relationships/slideLayout" Target="../slideLayouts/slideLayout13.xml"/><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audio" Target="../media/media44.m4a"/><Relationship Id="rId1" Type="http://schemas.microsoft.com/office/2007/relationships/media" Target="../media/media44.m4a"/><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notesSlide" Target="../notesSlides/notesSlide47.xml"/><Relationship Id="rId9" Type="http://schemas.openxmlformats.org/officeDocument/2006/relationships/image" Target="../media/image20.png"/><Relationship Id="rId1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21.xml"/><Relationship Id="rId3" Type="http://schemas.openxmlformats.org/officeDocument/2006/relationships/slideLayout" Target="../slideLayouts/slideLayout13.xml"/><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audio" Target="../media/media45.m4a"/><Relationship Id="rId1" Type="http://schemas.microsoft.com/office/2007/relationships/media" Target="../media/media45.m4a"/><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notesSlide" Target="../notesSlides/notesSlide48.xml"/><Relationship Id="rId9" Type="http://schemas.openxmlformats.org/officeDocument/2006/relationships/image" Target="../media/image20.png"/><Relationship Id="rId1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22.xml"/><Relationship Id="rId3" Type="http://schemas.openxmlformats.org/officeDocument/2006/relationships/slideLayout" Target="../slideLayouts/slideLayout13.xml"/><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audio" Target="../media/media46.m4a"/><Relationship Id="rId1" Type="http://schemas.microsoft.com/office/2007/relationships/media" Target="../media/media46.m4a"/><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notesSlide" Target="../notesSlides/notesSlide49.xml"/><Relationship Id="rId9" Type="http://schemas.openxmlformats.org/officeDocument/2006/relationships/image" Target="../media/image20.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22.png"/><Relationship Id="rId17" Type="http://schemas.openxmlformats.org/officeDocument/2006/relationships/image" Target="../media/image4.png"/><Relationship Id="rId2" Type="http://schemas.openxmlformats.org/officeDocument/2006/relationships/audio" Target="../media/media47.m4a"/><Relationship Id="rId16" Type="http://schemas.microsoft.com/office/2007/relationships/hdphoto" Target="../media/hdphoto3.wdp"/><Relationship Id="rId1" Type="http://schemas.microsoft.com/office/2007/relationships/media" Target="../media/media47.m4a"/><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audio" Target="../media/audio1.wav"/><Relationship Id="rId15" Type="http://schemas.openxmlformats.org/officeDocument/2006/relationships/image" Target="../media/image38.png"/><Relationship Id="rId10" Type="http://schemas.openxmlformats.org/officeDocument/2006/relationships/image" Target="../media/image20.png"/><Relationship Id="rId4" Type="http://schemas.openxmlformats.org/officeDocument/2006/relationships/notesSlide" Target="../notesSlides/notesSlide50.xml"/><Relationship Id="rId9" Type="http://schemas.microsoft.com/office/2007/relationships/hdphoto" Target="../media/hdphoto1.wdp"/><Relationship Id="rId14" Type="http://schemas.openxmlformats.org/officeDocument/2006/relationships/slide" Target="slide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7.png"/><Relationship Id="rId10" Type="http://schemas.microsoft.com/office/2007/relationships/diagramDrawing" Target="../diagrams/drawing1.xml"/><Relationship Id="rId4" Type="http://schemas.openxmlformats.org/officeDocument/2006/relationships/notesSlide" Target="../notesSlides/notesSlide8.xm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438400" y="6172200"/>
            <a:ext cx="6705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a:solidFill>
                  <a:srgbClr val="000000"/>
                </a:solidFill>
                <a:latin typeface="Calibri" pitchFamily="34" charset="0"/>
              </a:rPr>
              <a:t>											</a:t>
            </a:r>
            <a:r>
              <a:rPr lang="en-US" altLang="en-US" sz="1000" dirty="0">
                <a:solidFill>
                  <a:srgbClr val="000000"/>
                </a:solidFill>
                <a:latin typeface="Calibri" pitchFamily="34" charset="0"/>
              </a:rPr>
              <a:t>July 20, 2016</a:t>
            </a:r>
            <a:r>
              <a:rPr lang="en-US" altLang="en-US" sz="1600" dirty="0">
                <a:solidFill>
                  <a:srgbClr val="000000"/>
                </a:solidFill>
                <a:latin typeface="Calibri" pitchFamily="34" charset="0"/>
              </a:rPr>
              <a:t>	</a:t>
            </a:r>
            <a:endParaRPr lang="en-US" altLang="en-US" sz="1200" dirty="0">
              <a:solidFill>
                <a:srgbClr val="000000"/>
              </a:solidFill>
              <a:latin typeface="Calibri" pitchFamily="34" charset="0"/>
            </a:endParaRPr>
          </a:p>
        </p:txBody>
      </p:sp>
      <p:sp>
        <p:nvSpPr>
          <p:cNvPr id="6" name="Rectangle 5"/>
          <p:cNvSpPr/>
          <p:nvPr/>
        </p:nvSpPr>
        <p:spPr>
          <a:xfrm>
            <a:off x="2576424" y="2651845"/>
            <a:ext cx="6400800" cy="1446550"/>
          </a:xfrm>
          <a:prstGeom prst="rect">
            <a:avLst/>
          </a:prstGeom>
        </p:spPr>
        <p:txBody>
          <a:bodyPr>
            <a:spAutoFit/>
          </a:bodyPr>
          <a:lstStyle/>
          <a:p>
            <a:pPr algn="ctr" fontAlgn="base">
              <a:spcBef>
                <a:spcPct val="0"/>
              </a:spcBef>
              <a:spcAft>
                <a:spcPct val="0"/>
              </a:spcAft>
              <a:defRPr/>
            </a:pPr>
            <a:r>
              <a:rPr lang="en-US" sz="4400" b="1" dirty="0">
                <a:solidFill>
                  <a:srgbClr val="000000"/>
                </a:solidFill>
              </a:rPr>
              <a:t>Maximize Your Student Participation</a:t>
            </a:r>
            <a:endParaRPr lang="en-US" sz="4400" b="1" dirty="0">
              <a:solidFill>
                <a:srgbClr val="008000"/>
              </a:solidFill>
            </a:endParaRPr>
          </a:p>
        </p:txBody>
      </p:sp>
    </p:spTree>
    <p:extLst>
      <p:ext uri="{BB962C8B-B14F-4D97-AF65-F5344CB8AC3E}">
        <p14:creationId xmlns:p14="http://schemas.microsoft.com/office/powerpoint/2010/main" val="32638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88286"/>
            <a:ext cx="8147238" cy="1143000"/>
          </a:xfrm>
        </p:spPr>
        <p:txBody>
          <a:bodyPr>
            <a:noAutofit/>
          </a:bodyPr>
          <a:lstStyle/>
          <a:p>
            <a:pPr algn="l"/>
            <a:r>
              <a:rPr lang="en-US" sz="4000" b="1" dirty="0">
                <a:solidFill>
                  <a:srgbClr val="000000"/>
                </a:solidFill>
              </a:rPr>
              <a:t>Buy-In From External Customers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8933026"/>
              </p:ext>
            </p:extLst>
          </p:nvPr>
        </p:nvGraphicFramePr>
        <p:xfrm>
          <a:off x="486313" y="1497470"/>
          <a:ext cx="8384583" cy="4742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61296" y="250186"/>
            <a:ext cx="609600" cy="609600"/>
          </a:xfrm>
          <a:prstGeom prst="rect">
            <a:avLst/>
          </a:prstGeom>
        </p:spPr>
      </p:pic>
    </p:spTree>
    <p:extLst>
      <p:ext uri="{BB962C8B-B14F-4D97-AF65-F5344CB8AC3E}">
        <p14:creationId xmlns:p14="http://schemas.microsoft.com/office/powerpoint/2010/main" val="391789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8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1" repeatCount="indefinite" grpId="0" nodeType="clickEffect">
                                  <p:stCondLst>
                                    <p:cond delay="0"/>
                                  </p:stCondLst>
                                  <p:childTnLst>
                                    <p:set>
                                      <p:cBhvr>
                                        <p:cTn id="10" dur="indefinite"/>
                                        <p:tgtEl>
                                          <p:spTgt spid="4">
                                            <p:graphicEl>
                                              <a:dgm id="{4E8C525E-AF82-41B5-A7A3-B8E692332397}"/>
                                            </p:graphicEl>
                                          </p:spTgt>
                                        </p:tgtEl>
                                        <p:attrNameLst>
                                          <p:attrName>fillcolor</p:attrName>
                                        </p:attrNameLst>
                                      </p:cBhvr>
                                      <p:to>
                                        <p:clrVal>
                                          <a:srgbClr val="92D050"/>
                                        </p:clrVal>
                                      </p:to>
                                    </p:set>
                                    <p:set>
                                      <p:cBhvr>
                                        <p:cTn id="11" dur="indefinite"/>
                                        <p:tgtEl>
                                          <p:spTgt spid="4">
                                            <p:graphicEl>
                                              <a:dgm id="{4E8C525E-AF82-41B5-A7A3-B8E692332397}"/>
                                            </p:graphicEl>
                                          </p:spTgt>
                                        </p:tgtEl>
                                        <p:attrNameLst>
                                          <p:attrName>fill.type</p:attrName>
                                        </p:attrNameLst>
                                      </p:cBhvr>
                                      <p:to>
                                        <p:strVal val="solid"/>
                                      </p:to>
                                    </p:set>
                                    <p:set>
                                      <p:cBhvr>
                                        <p:cTn id="12" dur="indefinite"/>
                                        <p:tgtEl>
                                          <p:spTgt spid="4">
                                            <p:graphicEl>
                                              <a:dgm id="{4E8C525E-AF82-41B5-A7A3-B8E692332397}"/>
                                            </p:graphicEl>
                                          </p:spTgt>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1" repeatCount="indefinite" grpId="0" nodeType="clickEffect">
                                  <p:stCondLst>
                                    <p:cond delay="0"/>
                                  </p:stCondLst>
                                  <p:childTnLst>
                                    <p:set>
                                      <p:cBhvr>
                                        <p:cTn id="16" dur="indefinite"/>
                                        <p:tgtEl>
                                          <p:spTgt spid="4">
                                            <p:graphicEl>
                                              <a:dgm id="{80E438EB-8146-4342-8A79-94A21BE8F0E2}"/>
                                            </p:graphicEl>
                                          </p:spTgt>
                                        </p:tgtEl>
                                        <p:attrNameLst>
                                          <p:attrName>fillcolor</p:attrName>
                                        </p:attrNameLst>
                                      </p:cBhvr>
                                      <p:to>
                                        <p:clrVal>
                                          <a:srgbClr val="92D050"/>
                                        </p:clrVal>
                                      </p:to>
                                    </p:set>
                                    <p:set>
                                      <p:cBhvr>
                                        <p:cTn id="17" dur="indefinite"/>
                                        <p:tgtEl>
                                          <p:spTgt spid="4">
                                            <p:graphicEl>
                                              <a:dgm id="{80E438EB-8146-4342-8A79-94A21BE8F0E2}"/>
                                            </p:graphicEl>
                                          </p:spTgt>
                                        </p:tgtEl>
                                        <p:attrNameLst>
                                          <p:attrName>fill.type</p:attrName>
                                        </p:attrNameLst>
                                      </p:cBhvr>
                                      <p:to>
                                        <p:strVal val="solid"/>
                                      </p:to>
                                    </p:set>
                                    <p:set>
                                      <p:cBhvr>
                                        <p:cTn id="18" dur="indefinite"/>
                                        <p:tgtEl>
                                          <p:spTgt spid="4">
                                            <p:graphicEl>
                                              <a:dgm id="{80E438EB-8146-4342-8A79-94A21BE8F0E2}"/>
                                            </p:graphicEl>
                                          </p:spTgt>
                                        </p:tgtEl>
                                        <p:attrNameLst>
                                          <p:attrName>fill.on</p:attrName>
                                        </p:attrNameLst>
                                      </p:cBhvr>
                                      <p:to>
                                        <p:strVal val="true"/>
                                      </p:to>
                                    </p:set>
                                  </p:childTnLst>
                                </p:cTn>
                              </p:par>
                              <p:par>
                                <p:cTn id="19" presetID="1" presetClass="emph" presetSubtype="1" grpId="0" nodeType="withEffect">
                                  <p:stCondLst>
                                    <p:cond delay="0"/>
                                  </p:stCondLst>
                                  <p:endCondLst>
                                    <p:cond evt="onNext" delay="0">
                                      <p:tgtEl>
                                        <p:sldTgt/>
                                      </p:tgtEl>
                                    </p:cond>
                                  </p:endCondLst>
                                  <p:childTnLst>
                                    <p:set>
                                      <p:cBhvr>
                                        <p:cTn id="20" dur="indefinite"/>
                                        <p:tgtEl>
                                          <p:spTgt spid="4">
                                            <p:graphicEl>
                                              <a:dgm id="{A1281D49-8E23-4B8B-B6A6-DCDDE16B6205}"/>
                                            </p:graphicEl>
                                          </p:spTgt>
                                        </p:tgtEl>
                                        <p:attrNameLst>
                                          <p:attrName>fillcolor</p:attrName>
                                        </p:attrNameLst>
                                      </p:cBhvr>
                                      <p:to>
                                        <p:clrVal>
                                          <a:srgbClr val="FF0000"/>
                                        </p:clrVal>
                                      </p:to>
                                    </p:set>
                                    <p:set>
                                      <p:cBhvr>
                                        <p:cTn id="21" dur="indefinite"/>
                                        <p:tgtEl>
                                          <p:spTgt spid="4">
                                            <p:graphicEl>
                                              <a:dgm id="{A1281D49-8E23-4B8B-B6A6-DCDDE16B6205}"/>
                                            </p:graphicEl>
                                          </p:spTgt>
                                        </p:tgtEl>
                                        <p:attrNameLst>
                                          <p:attrName>fill.type</p:attrName>
                                        </p:attrNameLst>
                                      </p:cBhvr>
                                      <p:to>
                                        <p:strVal val="solid"/>
                                      </p:to>
                                    </p:set>
                                    <p:set>
                                      <p:cBhvr>
                                        <p:cTn id="22" dur="indefinite"/>
                                        <p:tgtEl>
                                          <p:spTgt spid="4">
                                            <p:graphicEl>
                                              <a:dgm id="{A1281D49-8E23-4B8B-B6A6-DCDDE16B6205}"/>
                                            </p:graphicEl>
                                          </p:spTgt>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1" repeatCount="indefinite" grpId="0" nodeType="clickEffect">
                                  <p:stCondLst>
                                    <p:cond delay="0"/>
                                  </p:stCondLst>
                                  <p:childTnLst>
                                    <p:set>
                                      <p:cBhvr>
                                        <p:cTn id="26" dur="indefinite"/>
                                        <p:tgtEl>
                                          <p:spTgt spid="4">
                                            <p:graphicEl>
                                              <a:dgm id="{817099EF-4A6C-4ABB-A6A7-44E24F18038C}"/>
                                            </p:graphicEl>
                                          </p:spTgt>
                                        </p:tgtEl>
                                        <p:attrNameLst>
                                          <p:attrName>fillcolor</p:attrName>
                                        </p:attrNameLst>
                                      </p:cBhvr>
                                      <p:to>
                                        <p:clrVal>
                                          <a:srgbClr val="92D050"/>
                                        </p:clrVal>
                                      </p:to>
                                    </p:set>
                                    <p:set>
                                      <p:cBhvr>
                                        <p:cTn id="27" dur="indefinite"/>
                                        <p:tgtEl>
                                          <p:spTgt spid="4">
                                            <p:graphicEl>
                                              <a:dgm id="{817099EF-4A6C-4ABB-A6A7-44E24F18038C}"/>
                                            </p:graphicEl>
                                          </p:spTgt>
                                        </p:tgtEl>
                                        <p:attrNameLst>
                                          <p:attrName>fill.type</p:attrName>
                                        </p:attrNameLst>
                                      </p:cBhvr>
                                      <p:to>
                                        <p:strVal val="solid"/>
                                      </p:to>
                                    </p:set>
                                    <p:set>
                                      <p:cBhvr>
                                        <p:cTn id="28" dur="indefinite"/>
                                        <p:tgtEl>
                                          <p:spTgt spid="4">
                                            <p:graphicEl>
                                              <a:dgm id="{817099EF-4A6C-4ABB-A6A7-44E24F18038C}"/>
                                            </p:graphicEl>
                                          </p:spTgt>
                                        </p:tgtEl>
                                        <p:attrNameLst>
                                          <p:attrName>fill.on</p:attrName>
                                        </p:attrNameLst>
                                      </p:cBhvr>
                                      <p:to>
                                        <p:strVal val="true"/>
                                      </p:to>
                                    </p:set>
                                  </p:childTnLst>
                                </p:cTn>
                              </p:par>
                              <p:par>
                                <p:cTn id="29" presetID="1" presetClass="emph" presetSubtype="1" repeatCount="indefinite" grpId="0" nodeType="withEffect">
                                  <p:stCondLst>
                                    <p:cond delay="0"/>
                                  </p:stCondLst>
                                  <p:endCondLst>
                                    <p:cond evt="onNext" delay="0">
                                      <p:tgtEl>
                                        <p:sldTgt/>
                                      </p:tgtEl>
                                    </p:cond>
                                  </p:endCondLst>
                                  <p:childTnLst>
                                    <p:set>
                                      <p:cBhvr>
                                        <p:cTn id="30" dur="indefinite"/>
                                        <p:tgtEl>
                                          <p:spTgt spid="4">
                                            <p:graphicEl>
                                              <a:dgm id="{D83EC0BA-509A-47BA-A42B-F35F8A57F0D2}"/>
                                            </p:graphicEl>
                                          </p:spTgt>
                                        </p:tgtEl>
                                        <p:attrNameLst>
                                          <p:attrName>fillcolor</p:attrName>
                                        </p:attrNameLst>
                                      </p:cBhvr>
                                      <p:to>
                                        <p:clrVal>
                                          <a:srgbClr val="FF0000"/>
                                        </p:clrVal>
                                      </p:to>
                                    </p:set>
                                    <p:set>
                                      <p:cBhvr>
                                        <p:cTn id="31" dur="indefinite"/>
                                        <p:tgtEl>
                                          <p:spTgt spid="4">
                                            <p:graphicEl>
                                              <a:dgm id="{D83EC0BA-509A-47BA-A42B-F35F8A57F0D2}"/>
                                            </p:graphicEl>
                                          </p:spTgt>
                                        </p:tgtEl>
                                        <p:attrNameLst>
                                          <p:attrName>fill.type</p:attrName>
                                        </p:attrNameLst>
                                      </p:cBhvr>
                                      <p:to>
                                        <p:strVal val="solid"/>
                                      </p:to>
                                    </p:set>
                                    <p:set>
                                      <p:cBhvr>
                                        <p:cTn id="32" dur="indefinite"/>
                                        <p:tgtEl>
                                          <p:spTgt spid="4">
                                            <p:graphicEl>
                                              <a:dgm id="{D83EC0BA-509A-47BA-A42B-F35F8A57F0D2}"/>
                                            </p:graphicEl>
                                          </p:spTgt>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1" repeatCount="indefinite" grpId="0" nodeType="clickEffect">
                                  <p:stCondLst>
                                    <p:cond delay="0"/>
                                  </p:stCondLst>
                                  <p:childTnLst>
                                    <p:set>
                                      <p:cBhvr>
                                        <p:cTn id="36" dur="indefinite"/>
                                        <p:tgtEl>
                                          <p:spTgt spid="4">
                                            <p:graphicEl>
                                              <a:dgm id="{10BB8D78-08E6-44E3-9F83-E6ADC89DC2E8}"/>
                                            </p:graphicEl>
                                          </p:spTgt>
                                        </p:tgtEl>
                                        <p:attrNameLst>
                                          <p:attrName>fillcolor</p:attrName>
                                        </p:attrNameLst>
                                      </p:cBhvr>
                                      <p:to>
                                        <p:clrVal>
                                          <a:srgbClr val="92D050"/>
                                        </p:clrVal>
                                      </p:to>
                                    </p:set>
                                    <p:set>
                                      <p:cBhvr>
                                        <p:cTn id="37" dur="indefinite"/>
                                        <p:tgtEl>
                                          <p:spTgt spid="4">
                                            <p:graphicEl>
                                              <a:dgm id="{10BB8D78-08E6-44E3-9F83-E6ADC89DC2E8}"/>
                                            </p:graphicEl>
                                          </p:spTgt>
                                        </p:tgtEl>
                                        <p:attrNameLst>
                                          <p:attrName>fill.type</p:attrName>
                                        </p:attrNameLst>
                                      </p:cBhvr>
                                      <p:to>
                                        <p:strVal val="solid"/>
                                      </p:to>
                                    </p:set>
                                    <p:set>
                                      <p:cBhvr>
                                        <p:cTn id="38" dur="indefinite"/>
                                        <p:tgtEl>
                                          <p:spTgt spid="4">
                                            <p:graphicEl>
                                              <a:dgm id="{10BB8D78-08E6-44E3-9F83-E6ADC89DC2E8}"/>
                                            </p:graphicEl>
                                          </p:spTgt>
                                        </p:tgtEl>
                                        <p:attrNameLst>
                                          <p:attrName>fill.on</p:attrName>
                                        </p:attrNameLst>
                                      </p:cBhvr>
                                      <p:to>
                                        <p:strVal val="true"/>
                                      </p:to>
                                    </p:set>
                                  </p:childTnLst>
                                </p:cTn>
                              </p:par>
                              <p:par>
                                <p:cTn id="39" presetID="1" presetClass="emph" presetSubtype="1" grpId="0" nodeType="withEffect">
                                  <p:stCondLst>
                                    <p:cond delay="0"/>
                                  </p:stCondLst>
                                  <p:endCondLst>
                                    <p:cond evt="onNext" delay="0">
                                      <p:tgtEl>
                                        <p:sldTgt/>
                                      </p:tgtEl>
                                    </p:cond>
                                  </p:endCondLst>
                                  <p:childTnLst>
                                    <p:set>
                                      <p:cBhvr>
                                        <p:cTn id="40" dur="indefinite"/>
                                        <p:tgtEl>
                                          <p:spTgt spid="4">
                                            <p:graphicEl>
                                              <a:dgm id="{232EC26A-6B2D-45F7-9E4F-2C8FCA9A4CE6}"/>
                                            </p:graphicEl>
                                          </p:spTgt>
                                        </p:tgtEl>
                                        <p:attrNameLst>
                                          <p:attrName>fillcolor</p:attrName>
                                        </p:attrNameLst>
                                      </p:cBhvr>
                                      <p:to>
                                        <p:clrVal>
                                          <a:srgbClr val="FF0000"/>
                                        </p:clrVal>
                                      </p:to>
                                    </p:set>
                                    <p:set>
                                      <p:cBhvr>
                                        <p:cTn id="41" dur="indefinite"/>
                                        <p:tgtEl>
                                          <p:spTgt spid="4">
                                            <p:graphicEl>
                                              <a:dgm id="{232EC26A-6B2D-45F7-9E4F-2C8FCA9A4CE6}"/>
                                            </p:graphicEl>
                                          </p:spTgt>
                                        </p:tgtEl>
                                        <p:attrNameLst>
                                          <p:attrName>fill.type</p:attrName>
                                        </p:attrNameLst>
                                      </p:cBhvr>
                                      <p:to>
                                        <p:strVal val="solid"/>
                                      </p:to>
                                    </p:set>
                                    <p:set>
                                      <p:cBhvr>
                                        <p:cTn id="42" dur="indefinite"/>
                                        <p:tgtEl>
                                          <p:spTgt spid="4">
                                            <p:graphicEl>
                                              <a:dgm id="{232EC26A-6B2D-45F7-9E4F-2C8FCA9A4CE6}"/>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Graphic spid="4"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52642" y="133684"/>
            <a:ext cx="8483600" cy="990600"/>
          </a:xfrm>
          <a:prstGeom prst="rect">
            <a:avLst/>
          </a:prstGeom>
          <a:noFill/>
          <a:ln w="9525">
            <a:noFill/>
            <a:miter lim="800000"/>
            <a:headEnd/>
            <a:tailEnd/>
          </a:ln>
        </p:spPr>
        <p:txBody>
          <a:bodyPr bIns="91440" anchor="b"/>
          <a:lstStyle/>
          <a:p>
            <a:pPr fontAlgn="base">
              <a:spcBef>
                <a:spcPct val="0"/>
              </a:spcBef>
              <a:spcAft>
                <a:spcPct val="0"/>
              </a:spcAft>
              <a:defRPr/>
            </a:pPr>
            <a:r>
              <a:rPr lang="en-US" sz="4000" b="1" dirty="0">
                <a:solidFill>
                  <a:srgbClr val="000000"/>
                </a:solidFill>
              </a:rPr>
              <a:t>Internal Customers</a:t>
            </a:r>
          </a:p>
        </p:txBody>
      </p:sp>
      <p:sp>
        <p:nvSpPr>
          <p:cNvPr id="7" name="TextBox 6"/>
          <p:cNvSpPr txBox="1"/>
          <p:nvPr/>
        </p:nvSpPr>
        <p:spPr>
          <a:xfrm>
            <a:off x="4574" y="1257761"/>
            <a:ext cx="8576718" cy="2646878"/>
          </a:xfrm>
          <a:prstGeom prst="rect">
            <a:avLst/>
          </a:prstGeom>
          <a:noFill/>
        </p:spPr>
        <p:txBody>
          <a:bodyPr wrap="square" rtlCol="0">
            <a:spAutoFit/>
          </a:bodyPr>
          <a:lstStyle/>
          <a:p>
            <a:pPr lvl="1" fontAlgn="ctr"/>
            <a:r>
              <a:rPr lang="en-US" sz="2800" dirty="0">
                <a:solidFill>
                  <a:srgbClr val="000000"/>
                </a:solidFill>
              </a:rPr>
              <a:t>Internal customers are the Café LA staff in charge of providing service to the primary customers. If your staff works collectively and utilizes fresh ideas and approaches, it will translate to an increase in participation.</a:t>
            </a:r>
          </a:p>
          <a:p>
            <a:pPr lvl="1" fontAlgn="ctr"/>
            <a:endParaRPr lang="en-US" sz="2600" dirty="0">
              <a:solidFill>
                <a:srgbClr val="000000"/>
              </a:solidFill>
            </a:endParaRPr>
          </a:p>
        </p:txBody>
      </p:sp>
      <p:pic>
        <p:nvPicPr>
          <p:cNvPr id="2" name="Picture 1"/>
          <p:cNvPicPr>
            <a:picLocks noChangeAspect="1"/>
          </p:cNvPicPr>
          <p:nvPr/>
        </p:nvPicPr>
        <p:blipFill>
          <a:blip r:embed="rId5"/>
          <a:stretch>
            <a:fillRect/>
          </a:stretch>
        </p:blipFill>
        <p:spPr>
          <a:xfrm>
            <a:off x="2130662" y="3462153"/>
            <a:ext cx="4903177" cy="275474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6642" y="133684"/>
            <a:ext cx="609600" cy="609600"/>
          </a:xfrm>
          <a:prstGeom prst="rect">
            <a:avLst/>
          </a:prstGeom>
        </p:spPr>
      </p:pic>
    </p:spTree>
    <p:extLst>
      <p:ext uri="{BB962C8B-B14F-4D97-AF65-F5344CB8AC3E}">
        <p14:creationId xmlns:p14="http://schemas.microsoft.com/office/powerpoint/2010/main" val="37748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98007" y="9217"/>
            <a:ext cx="8229600" cy="1143000"/>
          </a:xfrm>
        </p:spPr>
        <p:txBody>
          <a:bodyPr>
            <a:normAutofit/>
          </a:bodyPr>
          <a:lstStyle/>
          <a:p>
            <a:pPr algn="l"/>
            <a:r>
              <a:rPr lang="en-US" sz="4000" b="1" dirty="0">
                <a:solidFill>
                  <a:srgbClr val="000000"/>
                </a:solidFill>
              </a:rPr>
              <a:t>Buy-In From Internal Customers</a:t>
            </a:r>
          </a:p>
        </p:txBody>
      </p:sp>
      <p:graphicFrame>
        <p:nvGraphicFramePr>
          <p:cNvPr id="2" name="Diagram 1"/>
          <p:cNvGraphicFramePr/>
          <p:nvPr>
            <p:extLst>
              <p:ext uri="{D42A27DB-BD31-4B8C-83A1-F6EECF244321}">
                <p14:modId xmlns:p14="http://schemas.microsoft.com/office/powerpoint/2010/main" val="2642887426"/>
              </p:ext>
            </p:extLst>
          </p:nvPr>
        </p:nvGraphicFramePr>
        <p:xfrm>
          <a:off x="311970" y="974673"/>
          <a:ext cx="8515637" cy="47701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521807" y="3359726"/>
            <a:ext cx="2654564" cy="2012763"/>
          </a:xfrm>
          <a:prstGeom prst="rect">
            <a:avLst/>
          </a:prstGeom>
        </p:spPr>
        <p:txBody>
          <a:bodyPr vert="horz" wrap="square" lIns="91440" tIns="45720" rIns="91440" bIns="45720" rtlCol="0">
            <a:noAutofit/>
          </a:bodyPr>
          <a:lstStyle/>
          <a:p>
            <a:r>
              <a:rPr lang="en-US" sz="2000" dirty="0">
                <a:solidFill>
                  <a:srgbClr val="000000"/>
                </a:solidFill>
              </a:rPr>
              <a:t>Recognize your teams contributions and use customer feedback to build a successful meal program.</a:t>
            </a:r>
          </a:p>
        </p:txBody>
      </p:sp>
      <p:sp>
        <p:nvSpPr>
          <p:cNvPr id="8" name="TextBox 7"/>
          <p:cNvSpPr txBox="1"/>
          <p:nvPr/>
        </p:nvSpPr>
        <p:spPr>
          <a:xfrm>
            <a:off x="3385921" y="3372628"/>
            <a:ext cx="2775038" cy="1847461"/>
          </a:xfrm>
          <a:prstGeom prst="rect">
            <a:avLst/>
          </a:prstGeom>
        </p:spPr>
        <p:txBody>
          <a:bodyPr vert="horz" wrap="square" lIns="91440" tIns="45720" rIns="91440" bIns="45720" rtlCol="0">
            <a:noAutofit/>
          </a:bodyPr>
          <a:lstStyle/>
          <a:p>
            <a:r>
              <a:rPr lang="en-US" sz="2000" dirty="0">
                <a:solidFill>
                  <a:srgbClr val="000000"/>
                </a:solidFill>
              </a:rPr>
              <a:t>Empower your team to have a positive presence throughout your campus that promotes Café LA.</a:t>
            </a:r>
          </a:p>
        </p:txBody>
      </p:sp>
      <p:sp>
        <p:nvSpPr>
          <p:cNvPr id="9" name="TextBox 8"/>
          <p:cNvSpPr txBox="1"/>
          <p:nvPr/>
        </p:nvSpPr>
        <p:spPr>
          <a:xfrm>
            <a:off x="6290826" y="3391677"/>
            <a:ext cx="2630385" cy="1847461"/>
          </a:xfrm>
          <a:prstGeom prst="rect">
            <a:avLst/>
          </a:prstGeom>
        </p:spPr>
        <p:txBody>
          <a:bodyPr vert="horz" wrap="square" lIns="91440" tIns="45720" rIns="91440" bIns="45720" rtlCol="0">
            <a:noAutofit/>
          </a:bodyPr>
          <a:lstStyle/>
          <a:p>
            <a:r>
              <a:rPr lang="en-US" sz="2000" dirty="0">
                <a:solidFill>
                  <a:srgbClr val="000000"/>
                </a:solidFill>
              </a:rPr>
              <a:t>Encourage your team to assist customers in a way that makes the experience fun and enjoyable.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044" y="37914"/>
            <a:ext cx="609600" cy="609600"/>
          </a:xfrm>
          <a:prstGeom prst="rect">
            <a:avLst/>
          </a:prstGeom>
        </p:spPr>
      </p:pic>
    </p:spTree>
    <p:extLst>
      <p:ext uri="{BB962C8B-B14F-4D97-AF65-F5344CB8AC3E}">
        <p14:creationId xmlns:p14="http://schemas.microsoft.com/office/powerpoint/2010/main" val="22631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62" y="274040"/>
            <a:ext cx="8229600" cy="1143000"/>
          </a:xfrm>
        </p:spPr>
        <p:txBody>
          <a:bodyPr>
            <a:normAutofit/>
          </a:bodyPr>
          <a:lstStyle/>
          <a:p>
            <a:pPr lvl="1" algn="l" defTabSz="457200" rtl="0">
              <a:spcBef>
                <a:spcPct val="0"/>
              </a:spcBef>
            </a:pPr>
            <a:r>
              <a:rPr lang="en-US" sz="4400" b="1" dirty="0">
                <a:solidFill>
                  <a:srgbClr val="000000"/>
                </a:solidFill>
                <a:latin typeface="+mj-lt"/>
              </a:rPr>
              <a:t>The D-P-I-E Process</a:t>
            </a:r>
            <a:endParaRPr lang="en-US" sz="2000" dirty="0"/>
          </a:p>
        </p:txBody>
      </p:sp>
      <p:sp>
        <p:nvSpPr>
          <p:cNvPr id="4" name="Content Placeholder 2"/>
          <p:cNvSpPr txBox="1">
            <a:spLocks/>
          </p:cNvSpPr>
          <p:nvPr/>
        </p:nvSpPr>
        <p:spPr>
          <a:xfrm>
            <a:off x="3946307" y="470939"/>
            <a:ext cx="5306092" cy="463241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endParaRPr lang="en-US" sz="2400" dirty="0">
              <a:solidFill>
                <a:srgbClr val="000000"/>
              </a:solidFill>
            </a:endParaRPr>
          </a:p>
          <a:p>
            <a:pPr marL="0" indent="0">
              <a:buFont typeface="Arial"/>
              <a:buNone/>
            </a:pPr>
            <a:endParaRPr lang="en-US" dirty="0">
              <a:solidFill>
                <a:srgbClr val="000000"/>
              </a:solidFill>
            </a:endParaRPr>
          </a:p>
          <a:p>
            <a:endParaRPr lang="en-US" dirty="0"/>
          </a:p>
        </p:txBody>
      </p:sp>
      <p:sp>
        <p:nvSpPr>
          <p:cNvPr id="5" name="TextBox 4"/>
          <p:cNvSpPr txBox="1"/>
          <p:nvPr/>
        </p:nvSpPr>
        <p:spPr>
          <a:xfrm>
            <a:off x="2783716" y="1455114"/>
            <a:ext cx="5845333" cy="892552"/>
          </a:xfrm>
          <a:prstGeom prst="rect">
            <a:avLst/>
          </a:prstGeom>
          <a:noFill/>
        </p:spPr>
        <p:txBody>
          <a:bodyPr wrap="square" rtlCol="0">
            <a:spAutoFit/>
          </a:bodyPr>
          <a:lstStyle/>
          <a:p>
            <a:r>
              <a:rPr lang="en-US" sz="2800" b="1" dirty="0">
                <a:solidFill>
                  <a:srgbClr val="000000"/>
                </a:solidFill>
              </a:rPr>
              <a:t>Diagnose: </a:t>
            </a:r>
            <a:r>
              <a:rPr lang="en-US" sz="2200" dirty="0">
                <a:solidFill>
                  <a:srgbClr val="000000"/>
                </a:solidFill>
              </a:rPr>
              <a:t>Determine what is already working and what is not.</a:t>
            </a:r>
          </a:p>
        </p:txBody>
      </p:sp>
      <p:sp>
        <p:nvSpPr>
          <p:cNvPr id="6" name="TextBox 5"/>
          <p:cNvSpPr txBox="1"/>
          <p:nvPr/>
        </p:nvSpPr>
        <p:spPr>
          <a:xfrm>
            <a:off x="1715466" y="1573663"/>
            <a:ext cx="992650"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D</a:t>
            </a:r>
          </a:p>
        </p:txBody>
      </p:sp>
      <p:sp>
        <p:nvSpPr>
          <p:cNvPr id="7" name="TextBox 6"/>
          <p:cNvSpPr txBox="1"/>
          <p:nvPr/>
        </p:nvSpPr>
        <p:spPr>
          <a:xfrm>
            <a:off x="1715466" y="2622259"/>
            <a:ext cx="992650" cy="83099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P</a:t>
            </a:r>
          </a:p>
        </p:txBody>
      </p:sp>
      <p:sp>
        <p:nvSpPr>
          <p:cNvPr id="8" name="TextBox 7"/>
          <p:cNvSpPr txBox="1"/>
          <p:nvPr/>
        </p:nvSpPr>
        <p:spPr>
          <a:xfrm>
            <a:off x="1715466" y="3695660"/>
            <a:ext cx="992650" cy="830997"/>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I</a:t>
            </a:r>
          </a:p>
        </p:txBody>
      </p:sp>
      <p:sp>
        <p:nvSpPr>
          <p:cNvPr id="9" name="TextBox 8"/>
          <p:cNvSpPr txBox="1"/>
          <p:nvPr/>
        </p:nvSpPr>
        <p:spPr>
          <a:xfrm>
            <a:off x="1715466" y="4774641"/>
            <a:ext cx="992650" cy="830997"/>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E</a:t>
            </a:r>
          </a:p>
        </p:txBody>
      </p:sp>
      <p:sp>
        <p:nvSpPr>
          <p:cNvPr id="11" name="TextBox 10"/>
          <p:cNvSpPr txBox="1"/>
          <p:nvPr/>
        </p:nvSpPr>
        <p:spPr>
          <a:xfrm>
            <a:off x="2783717" y="2487132"/>
            <a:ext cx="5845333" cy="861774"/>
          </a:xfrm>
          <a:prstGeom prst="rect">
            <a:avLst/>
          </a:prstGeom>
          <a:noFill/>
        </p:spPr>
        <p:txBody>
          <a:bodyPr wrap="square" rtlCol="0">
            <a:spAutoFit/>
          </a:bodyPr>
          <a:lstStyle/>
          <a:p>
            <a:r>
              <a:rPr lang="en-US" sz="2800" b="1" dirty="0">
                <a:solidFill>
                  <a:srgbClr val="000000"/>
                </a:solidFill>
              </a:rPr>
              <a:t>Prescribe: </a:t>
            </a:r>
            <a:r>
              <a:rPr lang="en-US" sz="2200" dirty="0">
                <a:solidFill>
                  <a:srgbClr val="000000"/>
                </a:solidFill>
              </a:rPr>
              <a:t>Recommend changes that could lead to increasing participation.</a:t>
            </a:r>
          </a:p>
        </p:txBody>
      </p:sp>
      <p:sp>
        <p:nvSpPr>
          <p:cNvPr id="17" name="TextBox 16"/>
          <p:cNvSpPr txBox="1"/>
          <p:nvPr/>
        </p:nvSpPr>
        <p:spPr>
          <a:xfrm>
            <a:off x="2755141" y="3477126"/>
            <a:ext cx="5873909" cy="1200329"/>
          </a:xfrm>
          <a:prstGeom prst="rect">
            <a:avLst/>
          </a:prstGeom>
          <a:noFill/>
        </p:spPr>
        <p:txBody>
          <a:bodyPr wrap="square" rtlCol="0">
            <a:spAutoFit/>
          </a:bodyPr>
          <a:lstStyle/>
          <a:p>
            <a:r>
              <a:rPr lang="en-US" sz="2800" b="1" dirty="0">
                <a:solidFill>
                  <a:srgbClr val="000000"/>
                </a:solidFill>
              </a:rPr>
              <a:t>Implement: </a:t>
            </a:r>
            <a:r>
              <a:rPr lang="en-US" sz="2200" dirty="0">
                <a:solidFill>
                  <a:srgbClr val="000000"/>
                </a:solidFill>
              </a:rPr>
              <a:t>Make easy changes which complement your meal program and lead to an increase in participation. </a:t>
            </a:r>
          </a:p>
        </p:txBody>
      </p:sp>
      <p:sp>
        <p:nvSpPr>
          <p:cNvPr id="18" name="TextBox 17"/>
          <p:cNvSpPr txBox="1"/>
          <p:nvPr/>
        </p:nvSpPr>
        <p:spPr>
          <a:xfrm>
            <a:off x="2755141" y="4609084"/>
            <a:ext cx="5873909" cy="1200329"/>
          </a:xfrm>
          <a:prstGeom prst="rect">
            <a:avLst/>
          </a:prstGeom>
          <a:noFill/>
        </p:spPr>
        <p:txBody>
          <a:bodyPr wrap="square" rtlCol="0">
            <a:spAutoFit/>
          </a:bodyPr>
          <a:lstStyle/>
          <a:p>
            <a:r>
              <a:rPr lang="en-US" sz="2800" b="1" dirty="0">
                <a:solidFill>
                  <a:srgbClr val="000000"/>
                </a:solidFill>
              </a:rPr>
              <a:t>Evaluate: </a:t>
            </a:r>
            <a:r>
              <a:rPr lang="en-US" sz="2200" dirty="0">
                <a:solidFill>
                  <a:srgbClr val="000000"/>
                </a:solidFill>
              </a:rPr>
              <a:t>Measure and analyze how the changes influence a difference in participation counts after implementation.</a:t>
            </a:r>
          </a:p>
        </p:txBody>
      </p:sp>
      <p:pic>
        <p:nvPicPr>
          <p:cNvPr id="4098" name="Picture 2" descr="http://icons.iconarchive.com/icons/icons8/windows-8/512/Programming-Search-Property-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45" y="1557621"/>
            <a:ext cx="938972" cy="9389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blog.sols.co.s3.amazonaws.com/blog/wp-content/uploads/2015/02/Prescribe-Icon_100x100-01.png"/>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671031" y="2606217"/>
            <a:ext cx="920976" cy="9122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enang-residence.com/wp-content/themes/cyber-cats/img/contact/refresh.png"/>
          <p:cNvPicPr>
            <a:picLocks noChangeAspect="1" noChangeArrowheads="1"/>
          </p:cNvPicPr>
          <p:nvPr/>
        </p:nvPicPr>
        <p:blipFill>
          <a:blip r:embed="rId7">
            <a:biLevel thresh="75000"/>
            <a:extLst>
              <a:ext uri="{28A0092B-C50C-407E-A947-70E740481C1C}">
                <a14:useLocalDpi xmlns:a14="http://schemas.microsoft.com/office/drawing/2010/main" val="0"/>
              </a:ext>
            </a:extLst>
          </a:blip>
          <a:srcRect/>
          <a:stretch>
            <a:fillRect/>
          </a:stretch>
        </p:blipFill>
        <p:spPr bwMode="auto">
          <a:xfrm>
            <a:off x="576917" y="3722164"/>
            <a:ext cx="1015090" cy="81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8">
            <a:biLevel thresh="75000"/>
          </a:blip>
          <a:stretch>
            <a:fillRect/>
          </a:stretch>
        </p:blipFill>
        <p:spPr>
          <a:xfrm>
            <a:off x="212036" y="4678905"/>
            <a:ext cx="1366500" cy="102355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24249" y="139451"/>
            <a:ext cx="609600" cy="609600"/>
          </a:xfrm>
          <a:prstGeom prst="rect">
            <a:avLst/>
          </a:prstGeom>
        </p:spPr>
      </p:pic>
    </p:spTree>
    <p:extLst>
      <p:ext uri="{BB962C8B-B14F-4D97-AF65-F5344CB8AC3E}">
        <p14:creationId xmlns:p14="http://schemas.microsoft.com/office/powerpoint/2010/main" val="14443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60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5" grpId="0"/>
      <p:bldP spid="6" grpId="0" animBg="1"/>
      <p:bldP spid="7" grpId="0" animBg="1"/>
      <p:bldP spid="8" grpId="0" animBg="1"/>
      <p:bldP spid="9" grpId="0" animBg="1"/>
      <p:bldP spid="11"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64017" y="303214"/>
            <a:ext cx="8229600" cy="1143000"/>
          </a:xfrm>
        </p:spPr>
        <p:txBody>
          <a:bodyPr>
            <a:normAutofit/>
          </a:bodyPr>
          <a:lstStyle/>
          <a:p>
            <a:pPr algn="l"/>
            <a:r>
              <a:rPr lang="en-US" sz="4000" b="1" dirty="0">
                <a:solidFill>
                  <a:srgbClr val="000000"/>
                </a:solidFill>
              </a:rPr>
              <a:t>Factors Affecting BIC Participation</a:t>
            </a:r>
          </a:p>
        </p:txBody>
      </p:sp>
      <p:sp>
        <p:nvSpPr>
          <p:cNvPr id="7" name="Content Placeholder 2"/>
          <p:cNvSpPr>
            <a:spLocks noGrp="1"/>
          </p:cNvSpPr>
          <p:nvPr>
            <p:ph idx="1"/>
          </p:nvPr>
        </p:nvSpPr>
        <p:spPr>
          <a:xfrm>
            <a:off x="664017" y="1387721"/>
            <a:ext cx="7822257" cy="4238165"/>
          </a:xfrm>
        </p:spPr>
        <p:txBody>
          <a:bodyPr>
            <a:noAutofit/>
          </a:bodyPr>
          <a:lstStyle/>
          <a:p>
            <a:pPr marL="0" indent="0">
              <a:spcAft>
                <a:spcPts val="1000"/>
              </a:spcAft>
              <a:buNone/>
            </a:pPr>
            <a:r>
              <a:rPr lang="en-US" sz="2800" dirty="0">
                <a:solidFill>
                  <a:srgbClr val="000000"/>
                </a:solidFill>
              </a:rPr>
              <a:t>Factors that may affect student participation during BIC include:</a:t>
            </a:r>
          </a:p>
          <a:p>
            <a:pPr lvl="1">
              <a:spcBef>
                <a:spcPts val="0"/>
              </a:spcBef>
              <a:buFont typeface="Wingdings" panose="05000000000000000000" pitchFamily="2" charset="2"/>
              <a:buChar char="Ø"/>
            </a:pPr>
            <a:r>
              <a:rPr lang="en-US" sz="2600" dirty="0">
                <a:solidFill>
                  <a:srgbClr val="000000"/>
                </a:solidFill>
              </a:rPr>
              <a:t>Unpopular menu items</a:t>
            </a:r>
          </a:p>
          <a:p>
            <a:pPr lvl="1">
              <a:spcBef>
                <a:spcPts val="0"/>
              </a:spcBef>
              <a:buFont typeface="Wingdings" panose="05000000000000000000" pitchFamily="2" charset="2"/>
              <a:buChar char="Ø"/>
            </a:pPr>
            <a:r>
              <a:rPr lang="en-US" sz="2600" dirty="0">
                <a:solidFill>
                  <a:srgbClr val="000000"/>
                </a:solidFill>
              </a:rPr>
              <a:t>Classrooms not receiving enough meals</a:t>
            </a:r>
          </a:p>
          <a:p>
            <a:pPr lvl="1">
              <a:spcBef>
                <a:spcPts val="0"/>
              </a:spcBef>
              <a:buFont typeface="Wingdings" panose="05000000000000000000" pitchFamily="2" charset="2"/>
              <a:buChar char="Ø"/>
            </a:pPr>
            <a:r>
              <a:rPr lang="en-US" sz="2600" dirty="0">
                <a:solidFill>
                  <a:srgbClr val="000000"/>
                </a:solidFill>
              </a:rPr>
              <a:t>Inaccurate claims made on the classroom roster</a:t>
            </a:r>
          </a:p>
          <a:p>
            <a:pPr lvl="1">
              <a:spcBef>
                <a:spcPts val="0"/>
              </a:spcBef>
              <a:buFont typeface="Wingdings" panose="05000000000000000000" pitchFamily="2" charset="2"/>
              <a:buChar char="Ø"/>
            </a:pPr>
            <a:r>
              <a:rPr lang="en-US" sz="2600" dirty="0">
                <a:solidFill>
                  <a:srgbClr val="000000"/>
                </a:solidFill>
              </a:rPr>
              <a:t>Negative influence from external customers</a:t>
            </a:r>
          </a:p>
          <a:p>
            <a:pPr marL="0" indent="0">
              <a:spcAft>
                <a:spcPts val="1000"/>
              </a:spcAft>
              <a:buNone/>
            </a:pPr>
            <a:r>
              <a:rPr lang="en-US" sz="2800" dirty="0">
                <a:solidFill>
                  <a:srgbClr val="000000"/>
                </a:solidFill>
              </a:rPr>
              <a:t>DPIE can help increase participation by simply analyzing your situations and developing solutions.</a:t>
            </a:r>
          </a:p>
          <a:p>
            <a:pPr marL="0" indent="0">
              <a:buNone/>
            </a:pPr>
            <a:endParaRPr lang="en-US" sz="2800" dirty="0">
              <a:solidFill>
                <a:srgbClr val="000000"/>
              </a:solidFill>
            </a:endParaRPr>
          </a:p>
          <a:p>
            <a:pPr marL="0" indent="0">
              <a:buNone/>
            </a:pPr>
            <a:endParaRPr lang="en-US" sz="2800" dirty="0">
              <a:solidFill>
                <a:srgbClr val="0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4017" y="303214"/>
            <a:ext cx="609600" cy="609600"/>
          </a:xfrm>
          <a:prstGeom prst="rect">
            <a:avLst/>
          </a:prstGeom>
        </p:spPr>
      </p:pic>
    </p:spTree>
    <p:extLst>
      <p:ext uri="{BB962C8B-B14F-4D97-AF65-F5344CB8AC3E}">
        <p14:creationId xmlns:p14="http://schemas.microsoft.com/office/powerpoint/2010/main" val="333011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79515" y="287716"/>
            <a:ext cx="8229600" cy="1143000"/>
          </a:xfrm>
        </p:spPr>
        <p:txBody>
          <a:bodyPr>
            <a:normAutofit/>
          </a:bodyPr>
          <a:lstStyle/>
          <a:p>
            <a:pPr algn="l"/>
            <a:r>
              <a:rPr lang="en-US" sz="4000" b="1" dirty="0">
                <a:solidFill>
                  <a:srgbClr val="000000"/>
                </a:solidFill>
              </a:rPr>
              <a:t>DPIE Example - BIC</a:t>
            </a:r>
          </a:p>
        </p:txBody>
      </p:sp>
      <p:sp>
        <p:nvSpPr>
          <p:cNvPr id="15" name="TextBox 14"/>
          <p:cNvSpPr txBox="1"/>
          <p:nvPr/>
        </p:nvSpPr>
        <p:spPr>
          <a:xfrm>
            <a:off x="630579" y="1354510"/>
            <a:ext cx="992650"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D</a:t>
            </a:r>
          </a:p>
        </p:txBody>
      </p:sp>
      <p:sp>
        <p:nvSpPr>
          <p:cNvPr id="16" name="TextBox 15"/>
          <p:cNvSpPr txBox="1"/>
          <p:nvPr/>
        </p:nvSpPr>
        <p:spPr>
          <a:xfrm>
            <a:off x="630579" y="2573587"/>
            <a:ext cx="992650" cy="83099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P</a:t>
            </a:r>
          </a:p>
        </p:txBody>
      </p:sp>
      <p:sp>
        <p:nvSpPr>
          <p:cNvPr id="17" name="TextBox 16"/>
          <p:cNvSpPr txBox="1"/>
          <p:nvPr/>
        </p:nvSpPr>
        <p:spPr>
          <a:xfrm>
            <a:off x="630579" y="3819102"/>
            <a:ext cx="992650" cy="830997"/>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I</a:t>
            </a:r>
          </a:p>
        </p:txBody>
      </p:sp>
      <p:sp>
        <p:nvSpPr>
          <p:cNvPr id="30" name="TextBox 29"/>
          <p:cNvSpPr txBox="1"/>
          <p:nvPr/>
        </p:nvSpPr>
        <p:spPr>
          <a:xfrm>
            <a:off x="630579" y="5034850"/>
            <a:ext cx="992650" cy="830997"/>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4017" y="78185"/>
            <a:ext cx="609600" cy="609600"/>
          </a:xfrm>
          <a:prstGeom prst="rect">
            <a:avLst/>
          </a:prstGeom>
        </p:spPr>
      </p:pic>
      <p:sp>
        <p:nvSpPr>
          <p:cNvPr id="12" name="TextBox 11"/>
          <p:cNvSpPr txBox="1"/>
          <p:nvPr/>
        </p:nvSpPr>
        <p:spPr>
          <a:xfrm>
            <a:off x="2057717" y="1359511"/>
            <a:ext cx="6685747" cy="861774"/>
          </a:xfrm>
          <a:prstGeom prst="rect">
            <a:avLst/>
          </a:prstGeom>
          <a:noFill/>
        </p:spPr>
        <p:txBody>
          <a:bodyPr wrap="square" rtlCol="0">
            <a:spAutoFit/>
          </a:bodyPr>
          <a:lstStyle/>
          <a:p>
            <a:r>
              <a:rPr lang="en-US" sz="2800" b="1" dirty="0">
                <a:solidFill>
                  <a:srgbClr val="000000"/>
                </a:solidFill>
              </a:rPr>
              <a:t>Diagnose: </a:t>
            </a:r>
            <a:r>
              <a:rPr lang="en-US" sz="2200" dirty="0">
                <a:solidFill>
                  <a:srgbClr val="000000"/>
                </a:solidFill>
              </a:rPr>
              <a:t>Room 43, 44, and 45 have very low participation numbers.</a:t>
            </a:r>
          </a:p>
        </p:txBody>
      </p:sp>
      <p:sp>
        <p:nvSpPr>
          <p:cNvPr id="13" name="TextBox 12"/>
          <p:cNvSpPr txBox="1"/>
          <p:nvPr/>
        </p:nvSpPr>
        <p:spPr>
          <a:xfrm>
            <a:off x="2057718" y="2527673"/>
            <a:ext cx="6685747" cy="861774"/>
          </a:xfrm>
          <a:prstGeom prst="rect">
            <a:avLst/>
          </a:prstGeom>
          <a:noFill/>
        </p:spPr>
        <p:txBody>
          <a:bodyPr wrap="square" rtlCol="0">
            <a:spAutoFit/>
          </a:bodyPr>
          <a:lstStyle/>
          <a:p>
            <a:r>
              <a:rPr lang="en-US" sz="2800" b="1" dirty="0">
                <a:solidFill>
                  <a:srgbClr val="000000"/>
                </a:solidFill>
              </a:rPr>
              <a:t>Prescribe: </a:t>
            </a:r>
            <a:r>
              <a:rPr lang="en-US" sz="2200" dirty="0">
                <a:solidFill>
                  <a:srgbClr val="000000"/>
                </a:solidFill>
              </a:rPr>
              <a:t>Solicit feedback from students and teachers to develop a strategy to observe classroom service</a:t>
            </a:r>
          </a:p>
        </p:txBody>
      </p:sp>
      <p:sp>
        <p:nvSpPr>
          <p:cNvPr id="14" name="TextBox 13"/>
          <p:cNvSpPr txBox="1"/>
          <p:nvPr/>
        </p:nvSpPr>
        <p:spPr>
          <a:xfrm>
            <a:off x="2057718" y="3632750"/>
            <a:ext cx="6835899" cy="1200329"/>
          </a:xfrm>
          <a:prstGeom prst="rect">
            <a:avLst/>
          </a:prstGeom>
          <a:noFill/>
        </p:spPr>
        <p:txBody>
          <a:bodyPr wrap="square" rtlCol="0">
            <a:spAutoFit/>
          </a:bodyPr>
          <a:lstStyle/>
          <a:p>
            <a:r>
              <a:rPr lang="en-US" sz="2800" b="1" dirty="0">
                <a:solidFill>
                  <a:srgbClr val="000000"/>
                </a:solidFill>
              </a:rPr>
              <a:t>Implement: </a:t>
            </a:r>
            <a:r>
              <a:rPr lang="en-US" sz="2200" dirty="0">
                <a:solidFill>
                  <a:srgbClr val="000000"/>
                </a:solidFill>
              </a:rPr>
              <a:t>Utilizing prescribed strategies, add a personal touch by delivering breakfast to low participating classrooms and encouraging students to eat breakfast.</a:t>
            </a:r>
          </a:p>
        </p:txBody>
      </p:sp>
      <p:sp>
        <p:nvSpPr>
          <p:cNvPr id="19" name="TextBox 18"/>
          <p:cNvSpPr txBox="1"/>
          <p:nvPr/>
        </p:nvSpPr>
        <p:spPr>
          <a:xfrm>
            <a:off x="2057718" y="4955902"/>
            <a:ext cx="6718432" cy="861774"/>
          </a:xfrm>
          <a:prstGeom prst="rect">
            <a:avLst/>
          </a:prstGeom>
          <a:noFill/>
        </p:spPr>
        <p:txBody>
          <a:bodyPr wrap="square" rtlCol="0">
            <a:spAutoFit/>
          </a:bodyPr>
          <a:lstStyle/>
          <a:p>
            <a:r>
              <a:rPr lang="en-US" sz="2800" b="1" dirty="0">
                <a:solidFill>
                  <a:srgbClr val="000000"/>
                </a:solidFill>
              </a:rPr>
              <a:t>Evaluate: </a:t>
            </a:r>
            <a:r>
              <a:rPr lang="en-US" sz="2200" dirty="0">
                <a:solidFill>
                  <a:srgbClr val="000000"/>
                </a:solidFill>
              </a:rPr>
              <a:t>Determine if an increase occurred after changes were implemented.</a:t>
            </a:r>
          </a:p>
        </p:txBody>
      </p:sp>
    </p:spTree>
    <p:extLst>
      <p:ext uri="{BB962C8B-B14F-4D97-AF65-F5344CB8AC3E}">
        <p14:creationId xmlns:p14="http://schemas.microsoft.com/office/powerpoint/2010/main" val="28816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39862" fill="hold"/>
                                        <p:tgtEl>
                                          <p:spTgt spid="2"/>
                                        </p:tgtEl>
                                      </p:cBhvr>
                                    </p:cmd>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15" grpId="0" animBg="1"/>
      <p:bldP spid="16" grpId="0" animBg="1"/>
      <p:bldP spid="17" grpId="0" animBg="1"/>
      <p:bldP spid="30" grpId="0" animBg="1"/>
      <p:bldP spid="12" grpId="0"/>
      <p:bldP spid="13" grpId="0"/>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1671" y="303214"/>
            <a:ext cx="8229600" cy="1143000"/>
          </a:xfrm>
        </p:spPr>
        <p:txBody>
          <a:bodyPr>
            <a:noAutofit/>
          </a:bodyPr>
          <a:lstStyle/>
          <a:p>
            <a:pPr algn="l"/>
            <a:r>
              <a:rPr lang="en-US" sz="4000" b="1" dirty="0">
                <a:solidFill>
                  <a:srgbClr val="000000"/>
                </a:solidFill>
              </a:rPr>
              <a:t>Factors Affecting Lunch Participation</a:t>
            </a:r>
          </a:p>
        </p:txBody>
      </p:sp>
      <p:sp>
        <p:nvSpPr>
          <p:cNvPr id="7" name="Content Placeholder 2"/>
          <p:cNvSpPr>
            <a:spLocks noGrp="1"/>
          </p:cNvSpPr>
          <p:nvPr>
            <p:ph idx="1"/>
          </p:nvPr>
        </p:nvSpPr>
        <p:spPr>
          <a:xfrm>
            <a:off x="616073" y="1382085"/>
            <a:ext cx="8031628" cy="4238165"/>
          </a:xfrm>
        </p:spPr>
        <p:txBody>
          <a:bodyPr>
            <a:noAutofit/>
          </a:bodyPr>
          <a:lstStyle/>
          <a:p>
            <a:pPr marL="0" indent="0">
              <a:spcAft>
                <a:spcPts val="1000"/>
              </a:spcAft>
              <a:buNone/>
            </a:pPr>
            <a:r>
              <a:rPr lang="en-US" sz="2800" dirty="0">
                <a:solidFill>
                  <a:srgbClr val="000000"/>
                </a:solidFill>
              </a:rPr>
              <a:t>Factors that may affect student participation during lunch include:</a:t>
            </a:r>
          </a:p>
          <a:p>
            <a:pPr lvl="1">
              <a:spcBef>
                <a:spcPts val="0"/>
              </a:spcBef>
              <a:buFont typeface="Wingdings" panose="05000000000000000000" pitchFamily="2" charset="2"/>
              <a:buChar char="Ø"/>
            </a:pPr>
            <a:r>
              <a:rPr lang="en-US" sz="2600" dirty="0">
                <a:solidFill>
                  <a:srgbClr val="000000"/>
                </a:solidFill>
              </a:rPr>
              <a:t>Unpopular menu items served</a:t>
            </a:r>
          </a:p>
          <a:p>
            <a:pPr lvl="1">
              <a:spcBef>
                <a:spcPts val="0"/>
              </a:spcBef>
              <a:buFont typeface="Wingdings" panose="05000000000000000000" pitchFamily="2" charset="2"/>
              <a:buChar char="Ø"/>
            </a:pPr>
            <a:r>
              <a:rPr lang="en-US" sz="2600" dirty="0">
                <a:solidFill>
                  <a:srgbClr val="000000"/>
                </a:solidFill>
              </a:rPr>
              <a:t>Students and parents not aware of eligibility and price of meals</a:t>
            </a:r>
          </a:p>
          <a:p>
            <a:pPr lvl="1">
              <a:spcBef>
                <a:spcPts val="0"/>
              </a:spcBef>
              <a:buFont typeface="Wingdings" panose="05000000000000000000" pitchFamily="2" charset="2"/>
              <a:buChar char="Ø"/>
            </a:pPr>
            <a:r>
              <a:rPr lang="en-US" sz="2600" dirty="0">
                <a:solidFill>
                  <a:srgbClr val="000000"/>
                </a:solidFill>
              </a:rPr>
              <a:t>Students not coming to the cafeteria</a:t>
            </a:r>
          </a:p>
          <a:p>
            <a:pPr lvl="1">
              <a:spcBef>
                <a:spcPts val="0"/>
              </a:spcBef>
              <a:buFont typeface="Wingdings" panose="05000000000000000000" pitchFamily="2" charset="2"/>
              <a:buChar char="Ø"/>
            </a:pPr>
            <a:r>
              <a:rPr lang="en-US" sz="2600" dirty="0">
                <a:solidFill>
                  <a:srgbClr val="000000"/>
                </a:solidFill>
              </a:rPr>
              <a:t>Competition (competitive sales and home packed lunch)</a:t>
            </a:r>
          </a:p>
          <a:p>
            <a:pPr lvl="1">
              <a:spcBef>
                <a:spcPts val="0"/>
              </a:spcBef>
              <a:buFont typeface="Wingdings" panose="05000000000000000000" pitchFamily="2" charset="2"/>
              <a:buChar char="Ø"/>
            </a:pPr>
            <a:r>
              <a:rPr lang="en-US" sz="2600" dirty="0">
                <a:solidFill>
                  <a:srgbClr val="000000"/>
                </a:solidFill>
              </a:rPr>
              <a:t>Campus activities</a:t>
            </a:r>
          </a:p>
          <a:p>
            <a:pPr marL="0" indent="0">
              <a:spcAft>
                <a:spcPts val="1000"/>
              </a:spcAft>
              <a:buNone/>
            </a:pPr>
            <a:r>
              <a:rPr lang="en-US" sz="2800" dirty="0">
                <a:solidFill>
                  <a:srgbClr val="000000"/>
                </a:solidFill>
              </a:rPr>
              <a:t>DPIE can help you to increase participation by simply analyzing your situations and developing solutions.</a:t>
            </a:r>
          </a:p>
          <a:p>
            <a:pPr marL="0" indent="0">
              <a:buNone/>
            </a:pPr>
            <a:endParaRPr lang="en-US" sz="2800" dirty="0">
              <a:solidFill>
                <a:srgbClr val="000000"/>
              </a:solidFill>
            </a:endParaRPr>
          </a:p>
          <a:p>
            <a:pPr marL="0" indent="0">
              <a:buNone/>
            </a:pPr>
            <a:endParaRPr lang="en-US" sz="2800" dirty="0">
              <a:solidFill>
                <a:srgbClr val="0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8101" y="303214"/>
            <a:ext cx="609600" cy="609600"/>
          </a:xfrm>
          <a:prstGeom prst="rect">
            <a:avLst/>
          </a:prstGeom>
        </p:spPr>
      </p:pic>
    </p:spTree>
    <p:extLst>
      <p:ext uri="{BB962C8B-B14F-4D97-AF65-F5344CB8AC3E}">
        <p14:creationId xmlns:p14="http://schemas.microsoft.com/office/powerpoint/2010/main" val="24201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8038" y="303214"/>
            <a:ext cx="8229600" cy="1143000"/>
          </a:xfrm>
        </p:spPr>
        <p:txBody>
          <a:bodyPr>
            <a:normAutofit/>
          </a:bodyPr>
          <a:lstStyle/>
          <a:p>
            <a:pPr algn="l"/>
            <a:r>
              <a:rPr lang="en-US" sz="4000" b="1" dirty="0">
                <a:solidFill>
                  <a:srgbClr val="000000"/>
                </a:solidFill>
              </a:rPr>
              <a:t>DPIE Example - Lunch</a:t>
            </a:r>
          </a:p>
        </p:txBody>
      </p:sp>
      <p:sp>
        <p:nvSpPr>
          <p:cNvPr id="14" name="TextBox 13"/>
          <p:cNvSpPr txBox="1"/>
          <p:nvPr/>
        </p:nvSpPr>
        <p:spPr>
          <a:xfrm>
            <a:off x="630579" y="1354510"/>
            <a:ext cx="992650"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D</a:t>
            </a:r>
          </a:p>
        </p:txBody>
      </p:sp>
      <p:sp>
        <p:nvSpPr>
          <p:cNvPr id="15" name="TextBox 14"/>
          <p:cNvSpPr txBox="1"/>
          <p:nvPr/>
        </p:nvSpPr>
        <p:spPr>
          <a:xfrm>
            <a:off x="630579" y="2573587"/>
            <a:ext cx="992650" cy="83099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P</a:t>
            </a:r>
          </a:p>
        </p:txBody>
      </p:sp>
      <p:sp>
        <p:nvSpPr>
          <p:cNvPr id="16" name="TextBox 15"/>
          <p:cNvSpPr txBox="1"/>
          <p:nvPr/>
        </p:nvSpPr>
        <p:spPr>
          <a:xfrm>
            <a:off x="630579" y="3819102"/>
            <a:ext cx="992650" cy="830997"/>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I</a:t>
            </a:r>
          </a:p>
        </p:txBody>
      </p:sp>
      <p:sp>
        <p:nvSpPr>
          <p:cNvPr id="17" name="TextBox 16"/>
          <p:cNvSpPr txBox="1"/>
          <p:nvPr/>
        </p:nvSpPr>
        <p:spPr>
          <a:xfrm>
            <a:off x="630579" y="5034850"/>
            <a:ext cx="992650" cy="830997"/>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6836" y="164099"/>
            <a:ext cx="609600" cy="609600"/>
          </a:xfrm>
          <a:prstGeom prst="rect">
            <a:avLst/>
          </a:prstGeom>
        </p:spPr>
      </p:pic>
      <p:sp>
        <p:nvSpPr>
          <p:cNvPr id="12" name="TextBox 11"/>
          <p:cNvSpPr txBox="1"/>
          <p:nvPr/>
        </p:nvSpPr>
        <p:spPr>
          <a:xfrm>
            <a:off x="2099120" y="1311710"/>
            <a:ext cx="6515267" cy="861774"/>
          </a:xfrm>
          <a:prstGeom prst="rect">
            <a:avLst/>
          </a:prstGeom>
          <a:noFill/>
        </p:spPr>
        <p:txBody>
          <a:bodyPr wrap="square" rtlCol="0">
            <a:spAutoFit/>
          </a:bodyPr>
          <a:lstStyle/>
          <a:p>
            <a:r>
              <a:rPr lang="en-US" sz="2800" b="1" dirty="0">
                <a:solidFill>
                  <a:srgbClr val="000000"/>
                </a:solidFill>
              </a:rPr>
              <a:t>Diagnose: </a:t>
            </a:r>
            <a:r>
              <a:rPr lang="en-US" sz="2200" dirty="0">
                <a:solidFill>
                  <a:srgbClr val="000000"/>
                </a:solidFill>
              </a:rPr>
              <a:t>A large percentage of the students are eating lunch brought from home.</a:t>
            </a:r>
          </a:p>
        </p:txBody>
      </p:sp>
      <p:sp>
        <p:nvSpPr>
          <p:cNvPr id="18" name="TextBox 17"/>
          <p:cNvSpPr txBox="1"/>
          <p:nvPr/>
        </p:nvSpPr>
        <p:spPr>
          <a:xfrm>
            <a:off x="2131869" y="2544028"/>
            <a:ext cx="6449767" cy="1015663"/>
          </a:xfrm>
          <a:prstGeom prst="rect">
            <a:avLst/>
          </a:prstGeom>
          <a:noFill/>
        </p:spPr>
        <p:txBody>
          <a:bodyPr wrap="square" rtlCol="0">
            <a:spAutoFit/>
          </a:bodyPr>
          <a:lstStyle/>
          <a:p>
            <a:pPr>
              <a:lnSpc>
                <a:spcPts val="2400"/>
              </a:lnSpc>
            </a:pPr>
            <a:r>
              <a:rPr lang="en-US" sz="2800" b="1" dirty="0">
                <a:solidFill>
                  <a:srgbClr val="000000"/>
                </a:solidFill>
              </a:rPr>
              <a:t>Prescribe: </a:t>
            </a:r>
            <a:r>
              <a:rPr lang="en-US" sz="2200" dirty="0">
                <a:solidFill>
                  <a:srgbClr val="000000"/>
                </a:solidFill>
              </a:rPr>
              <a:t>Reach out to those customers to determine what factors are preventing them from choosing Café LA as their dining choice.</a:t>
            </a:r>
          </a:p>
        </p:txBody>
      </p:sp>
      <p:sp>
        <p:nvSpPr>
          <p:cNvPr id="19" name="TextBox 18"/>
          <p:cNvSpPr txBox="1"/>
          <p:nvPr/>
        </p:nvSpPr>
        <p:spPr>
          <a:xfrm>
            <a:off x="2099120" y="3813033"/>
            <a:ext cx="6662439" cy="1015663"/>
          </a:xfrm>
          <a:prstGeom prst="rect">
            <a:avLst/>
          </a:prstGeom>
          <a:noFill/>
        </p:spPr>
        <p:txBody>
          <a:bodyPr wrap="square" rtlCol="0">
            <a:spAutoFit/>
          </a:bodyPr>
          <a:lstStyle/>
          <a:p>
            <a:pPr>
              <a:lnSpc>
                <a:spcPts val="2400"/>
              </a:lnSpc>
            </a:pPr>
            <a:r>
              <a:rPr lang="en-US" sz="2800" b="1" dirty="0">
                <a:solidFill>
                  <a:srgbClr val="000000"/>
                </a:solidFill>
              </a:rPr>
              <a:t>Implement:</a:t>
            </a:r>
            <a:r>
              <a:rPr lang="en-US" sz="2200" dirty="0">
                <a:solidFill>
                  <a:srgbClr val="000000"/>
                </a:solidFill>
              </a:rPr>
              <a:t>. Attend Back to School Night and address students and parents about the nutritional and economic benefits of eating at Café LA</a:t>
            </a:r>
          </a:p>
        </p:txBody>
      </p:sp>
      <p:sp>
        <p:nvSpPr>
          <p:cNvPr id="20" name="TextBox 19"/>
          <p:cNvSpPr txBox="1"/>
          <p:nvPr/>
        </p:nvSpPr>
        <p:spPr>
          <a:xfrm>
            <a:off x="2099120" y="4974260"/>
            <a:ext cx="6718432" cy="861774"/>
          </a:xfrm>
          <a:prstGeom prst="rect">
            <a:avLst/>
          </a:prstGeom>
          <a:noFill/>
        </p:spPr>
        <p:txBody>
          <a:bodyPr wrap="square" rtlCol="0">
            <a:spAutoFit/>
          </a:bodyPr>
          <a:lstStyle/>
          <a:p>
            <a:r>
              <a:rPr lang="en-US" sz="2800" b="1" dirty="0">
                <a:solidFill>
                  <a:srgbClr val="000000"/>
                </a:solidFill>
              </a:rPr>
              <a:t>Evaluate: </a:t>
            </a:r>
            <a:r>
              <a:rPr lang="en-US" sz="2800" dirty="0">
                <a:solidFill>
                  <a:srgbClr val="000000"/>
                </a:solidFill>
              </a:rPr>
              <a:t>D</a:t>
            </a:r>
            <a:r>
              <a:rPr lang="en-US" sz="2200" dirty="0">
                <a:solidFill>
                  <a:srgbClr val="000000"/>
                </a:solidFill>
              </a:rPr>
              <a:t>etermine if an increase occurred after changes were implemented.</a:t>
            </a:r>
          </a:p>
        </p:txBody>
      </p:sp>
    </p:spTree>
    <p:extLst>
      <p:ext uri="{BB962C8B-B14F-4D97-AF65-F5344CB8AC3E}">
        <p14:creationId xmlns:p14="http://schemas.microsoft.com/office/powerpoint/2010/main" val="317395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46874" fill="hold"/>
                                        <p:tgtEl>
                                          <p:spTgt spid="2"/>
                                        </p:tgtEl>
                                      </p:cBhvr>
                                    </p:cmd>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14" grpId="0" animBg="1"/>
      <p:bldP spid="15" grpId="0" animBg="1"/>
      <p:bldP spid="16" grpId="0" animBg="1"/>
      <p:bldP spid="17" grpId="0" animBg="1"/>
      <p:bldP spid="12"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64017" y="303214"/>
            <a:ext cx="8229600" cy="1143000"/>
          </a:xfrm>
        </p:spPr>
        <p:txBody>
          <a:bodyPr>
            <a:normAutofit/>
          </a:bodyPr>
          <a:lstStyle/>
          <a:p>
            <a:pPr algn="l"/>
            <a:r>
              <a:rPr lang="en-US" sz="4000" b="1" dirty="0">
                <a:solidFill>
                  <a:srgbClr val="000000"/>
                </a:solidFill>
              </a:rPr>
              <a:t>Factors Affecting Supper Participation</a:t>
            </a:r>
          </a:p>
        </p:txBody>
      </p:sp>
      <p:sp>
        <p:nvSpPr>
          <p:cNvPr id="7" name="Content Placeholder 2"/>
          <p:cNvSpPr>
            <a:spLocks noGrp="1"/>
          </p:cNvSpPr>
          <p:nvPr>
            <p:ph idx="1"/>
          </p:nvPr>
        </p:nvSpPr>
        <p:spPr>
          <a:xfrm>
            <a:off x="678419" y="1578573"/>
            <a:ext cx="8215198" cy="4238165"/>
          </a:xfrm>
        </p:spPr>
        <p:txBody>
          <a:bodyPr>
            <a:noAutofit/>
          </a:bodyPr>
          <a:lstStyle/>
          <a:p>
            <a:pPr marL="0" indent="0">
              <a:spcAft>
                <a:spcPts val="1000"/>
              </a:spcAft>
              <a:buNone/>
            </a:pPr>
            <a:r>
              <a:rPr lang="en-US" sz="2800" dirty="0">
                <a:solidFill>
                  <a:srgbClr val="000000"/>
                </a:solidFill>
              </a:rPr>
              <a:t>Factors that may affect student participation during Supper include:</a:t>
            </a:r>
          </a:p>
          <a:p>
            <a:pPr lvl="1">
              <a:spcBef>
                <a:spcPts val="0"/>
              </a:spcBef>
              <a:buFont typeface="Wingdings" panose="05000000000000000000" pitchFamily="2" charset="2"/>
              <a:buChar char="Ø"/>
            </a:pPr>
            <a:r>
              <a:rPr lang="en-US" sz="2600" dirty="0">
                <a:solidFill>
                  <a:srgbClr val="000000"/>
                </a:solidFill>
              </a:rPr>
              <a:t>Student preference between shelf stable and fresh meals</a:t>
            </a:r>
          </a:p>
          <a:p>
            <a:pPr lvl="1">
              <a:spcBef>
                <a:spcPts val="0"/>
              </a:spcBef>
              <a:buFont typeface="Wingdings" panose="05000000000000000000" pitchFamily="2" charset="2"/>
              <a:buChar char="Ø"/>
            </a:pPr>
            <a:r>
              <a:rPr lang="en-US" sz="2600" dirty="0">
                <a:solidFill>
                  <a:srgbClr val="000000"/>
                </a:solidFill>
              </a:rPr>
              <a:t>Time that supper is distributed by program(s) </a:t>
            </a:r>
          </a:p>
          <a:p>
            <a:pPr lvl="1">
              <a:spcBef>
                <a:spcPts val="0"/>
              </a:spcBef>
              <a:spcAft>
                <a:spcPts val="1000"/>
              </a:spcAft>
              <a:buFont typeface="Wingdings" panose="05000000000000000000" pitchFamily="2" charset="2"/>
              <a:buChar char="Ø"/>
            </a:pPr>
            <a:r>
              <a:rPr lang="en-US" sz="2600" dirty="0">
                <a:solidFill>
                  <a:srgbClr val="000000"/>
                </a:solidFill>
              </a:rPr>
              <a:t>Unpopular menu items</a:t>
            </a:r>
          </a:p>
          <a:p>
            <a:pPr lvl="1">
              <a:spcBef>
                <a:spcPts val="0"/>
              </a:spcBef>
              <a:spcAft>
                <a:spcPts val="1000"/>
              </a:spcAft>
              <a:buFont typeface="Wingdings" panose="05000000000000000000" pitchFamily="2" charset="2"/>
              <a:buChar char="Ø"/>
            </a:pPr>
            <a:r>
              <a:rPr lang="en-US" sz="2600" dirty="0">
                <a:solidFill>
                  <a:srgbClr val="000000"/>
                </a:solidFill>
              </a:rPr>
              <a:t>Not reaching out to community</a:t>
            </a:r>
          </a:p>
          <a:p>
            <a:pPr marL="0" indent="0">
              <a:spcAft>
                <a:spcPts val="1000"/>
              </a:spcAft>
              <a:buNone/>
            </a:pPr>
            <a:r>
              <a:rPr lang="en-US" sz="2800" dirty="0">
                <a:solidFill>
                  <a:srgbClr val="000000"/>
                </a:solidFill>
              </a:rPr>
              <a:t>DPIE can help you to increase participation, identify the correct slice of DPIE in the following activity.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4017" y="265114"/>
            <a:ext cx="609600" cy="609600"/>
          </a:xfrm>
          <a:prstGeom prst="rect">
            <a:avLst/>
          </a:prstGeom>
        </p:spPr>
      </p:pic>
    </p:spTree>
    <p:extLst>
      <p:ext uri="{BB962C8B-B14F-4D97-AF65-F5344CB8AC3E}">
        <p14:creationId xmlns:p14="http://schemas.microsoft.com/office/powerpoint/2010/main" val="49371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opLeftP"/>
          <p:cNvPicPr>
            <a:picLocks noChangeAspect="1"/>
          </p:cNvPicPr>
          <p:nvPr/>
        </p:nvPicPr>
        <p:blipFill>
          <a:blip r:embed="rId5">
            <a:extLst>
              <a:ext uri="{BEBA8EAE-BF5A-486C-A8C5-ECC9F3942E4B}">
                <a14:imgProps xmlns:a14="http://schemas.microsoft.com/office/drawing/2010/main">
                  <a14:imgLayer r:embed="rId6">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30" name="Pie Tin"/>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sp>
        <p:nvSpPr>
          <p:cNvPr id="14338" name="Title"/>
          <p:cNvSpPr>
            <a:spLocks noGrp="1" noChangeArrowheads="1"/>
          </p:cNvSpPr>
          <p:nvPr>
            <p:ph type="title"/>
          </p:nvPr>
        </p:nvSpPr>
        <p:spPr>
          <a:xfrm>
            <a:off x="487680" y="434248"/>
            <a:ext cx="8193023" cy="885824"/>
          </a:xfrm>
        </p:spPr>
        <p:txBody>
          <a:bodyPr/>
          <a:lstStyle/>
          <a:p>
            <a:pPr algn="l"/>
            <a:r>
              <a:rPr lang="en-US" altLang="en-US" sz="4000" b="1" dirty="0">
                <a:solidFill>
                  <a:srgbClr val="000000"/>
                </a:solidFill>
              </a:rPr>
              <a:t>D-P-I-E In Action</a:t>
            </a:r>
          </a:p>
        </p:txBody>
      </p:sp>
      <p:pic>
        <p:nvPicPr>
          <p:cNvPr id="5" name="PieSlice"/>
          <p:cNvPicPr>
            <a:picLocks noChangeAspect="1"/>
          </p:cNvPicPr>
          <p:nvPr/>
        </p:nvPicPr>
        <p:blipFill>
          <a:blip r:embed="rId9"/>
          <a:stretch>
            <a:fillRect/>
          </a:stretch>
        </p:blipFill>
        <p:spPr>
          <a:xfrm>
            <a:off x="4086905" y="710380"/>
            <a:ext cx="5044569" cy="4022670"/>
          </a:xfrm>
          <a:prstGeom prst="rect">
            <a:avLst/>
          </a:prstGeom>
        </p:spPr>
      </p:pic>
      <p:sp>
        <p:nvSpPr>
          <p:cNvPr id="7" name="Rectangle 6"/>
          <p:cNvSpPr/>
          <p:nvPr/>
        </p:nvSpPr>
        <p:spPr>
          <a:xfrm>
            <a:off x="4421529" y="2557591"/>
            <a:ext cx="4132162" cy="1107996"/>
          </a:xfrm>
          <a:prstGeom prst="rect">
            <a:avLst/>
          </a:prstGeom>
        </p:spPr>
        <p:txBody>
          <a:bodyPr wrap="square">
            <a:spAutoFit/>
          </a:bodyPr>
          <a:lstStyle/>
          <a:p>
            <a:r>
              <a:rPr lang="en-US" sz="2200" dirty="0">
                <a:solidFill>
                  <a:schemeClr val="bg1"/>
                </a:solidFill>
              </a:rPr>
              <a:t>You notice a major decline in student participation on Tuesday’s and Wednesday’s.</a:t>
            </a:r>
          </a:p>
        </p:txBody>
      </p:sp>
      <p:sp>
        <p:nvSpPr>
          <p:cNvPr id="8" name="TextBox 7"/>
          <p:cNvSpPr txBox="1"/>
          <p:nvPr/>
        </p:nvSpPr>
        <p:spPr>
          <a:xfrm>
            <a:off x="3541953" y="4833257"/>
            <a:ext cx="5138750" cy="923330"/>
          </a:xfrm>
          <a:prstGeom prst="rect">
            <a:avLst/>
          </a:prstGeom>
          <a:noFill/>
        </p:spPr>
        <p:txBody>
          <a:bodyPr wrap="square" rtlCol="0">
            <a:spAutoFit/>
          </a:bodyPr>
          <a:lstStyle/>
          <a:p>
            <a:r>
              <a:rPr lang="en-US" sz="2800" dirty="0">
                <a:solidFill>
                  <a:srgbClr val="000000"/>
                </a:solidFill>
              </a:rPr>
              <a:t>What slice of D-P-I-E is this?</a:t>
            </a:r>
          </a:p>
          <a:p>
            <a:r>
              <a:rPr lang="en-US" sz="2600" dirty="0">
                <a:solidFill>
                  <a:srgbClr val="000000"/>
                </a:solidFill>
              </a:rPr>
              <a:t>Click on the correct slice to continue</a:t>
            </a:r>
          </a:p>
        </p:txBody>
      </p:sp>
      <p:pic>
        <p:nvPicPr>
          <p:cNvPr id="25" name="TopRightP" hidden="1"/>
          <p:cNvPicPr>
            <a:picLocks noChangeAspect="1"/>
          </p:cNvPicPr>
          <p:nvPr/>
        </p:nvPicPr>
        <p:blipFill>
          <a:blip r:embed="rId5">
            <a:extLst>
              <a:ext uri="{BEBA8EAE-BF5A-486C-A8C5-ECC9F3942E4B}">
                <a14:imgProps xmlns:a14="http://schemas.microsoft.com/office/drawing/2010/main">
                  <a14:imgLayer r:embed="rId6">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hidden="1"/>
          <p:cNvPicPr>
            <a:picLocks noChangeAspect="1"/>
          </p:cNvPicPr>
          <p:nvPr/>
        </p:nvPicPr>
        <p:blipFill>
          <a:blip r:embed="rId5">
            <a:extLst>
              <a:ext uri="{BEBA8EAE-BF5A-486C-A8C5-ECC9F3942E4B}">
                <a14:imgProps xmlns:a14="http://schemas.microsoft.com/office/drawing/2010/main">
                  <a14:imgLayer r:embed="rId6">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5">
            <a:extLst>
              <a:ext uri="{BEBA8EAE-BF5A-486C-A8C5-ECC9F3942E4B}">
                <a14:imgProps xmlns:a14="http://schemas.microsoft.com/office/drawing/2010/main">
                  <a14:imgLayer r:embed="rId6">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icture 2">
            <a:hlinkClick r:id="rId10" action="ppaction://hlinksldjump"/>
          </p:cNvPr>
          <p:cNvPicPr>
            <a:picLocks noChangeAspect="1"/>
          </p:cNvPicPr>
          <p:nvPr/>
        </p:nvPicPr>
        <p:blipFill>
          <a:blip r:embed="rId11"/>
          <a:stretch>
            <a:fillRect/>
          </a:stretch>
        </p:blipFill>
        <p:spPr>
          <a:xfrm>
            <a:off x="2145124" y="1928943"/>
            <a:ext cx="1494100" cy="1494100"/>
          </a:xfrm>
          <a:prstGeom prst="rect">
            <a:avLst/>
          </a:prstGeom>
        </p:spPr>
      </p:pic>
      <p:pic>
        <p:nvPicPr>
          <p:cNvPr id="4" name="Picture 3">
            <a:hlinkClick r:id="rId12" action="ppaction://hlinksldjump"/>
          </p:cNvPr>
          <p:cNvPicPr>
            <a:picLocks noChangeAspect="1"/>
          </p:cNvPicPr>
          <p:nvPr/>
        </p:nvPicPr>
        <p:blipFill>
          <a:blip r:embed="rId13"/>
          <a:stretch>
            <a:fillRect/>
          </a:stretch>
        </p:blipFill>
        <p:spPr>
          <a:xfrm>
            <a:off x="590524" y="1925345"/>
            <a:ext cx="1494100" cy="1494100"/>
          </a:xfrm>
          <a:prstGeom prst="rect">
            <a:avLst/>
          </a:prstGeom>
        </p:spPr>
      </p:pic>
      <p:pic>
        <p:nvPicPr>
          <p:cNvPr id="6" name="Picture 5">
            <a:hlinkClick r:id="rId10" action="ppaction://hlinksldjump"/>
          </p:cNvPr>
          <p:cNvPicPr>
            <a:picLocks noChangeAspect="1"/>
          </p:cNvPicPr>
          <p:nvPr/>
        </p:nvPicPr>
        <p:blipFill>
          <a:blip r:embed="rId14"/>
          <a:stretch>
            <a:fillRect/>
          </a:stretch>
        </p:blipFill>
        <p:spPr>
          <a:xfrm>
            <a:off x="603939" y="3470314"/>
            <a:ext cx="1494100" cy="1494100"/>
          </a:xfrm>
          <a:prstGeom prst="rect">
            <a:avLst/>
          </a:prstGeom>
        </p:spPr>
      </p:pic>
      <p:pic>
        <p:nvPicPr>
          <p:cNvPr id="9" name="Picture 8">
            <a:hlinkClick r:id="rId10" action="ppaction://hlinksldjump"/>
          </p:cNvPr>
          <p:cNvPicPr>
            <a:picLocks noChangeAspect="1"/>
          </p:cNvPicPr>
          <p:nvPr/>
        </p:nvPicPr>
        <p:blipFill>
          <a:blip r:embed="rId15"/>
          <a:stretch>
            <a:fillRect/>
          </a:stretch>
        </p:blipFill>
        <p:spPr>
          <a:xfrm>
            <a:off x="2126948" y="3466585"/>
            <a:ext cx="1494100" cy="14941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601289" y="100780"/>
            <a:ext cx="609600" cy="609600"/>
          </a:xfrm>
          <a:prstGeom prst="rect">
            <a:avLst/>
          </a:prstGeom>
        </p:spPr>
      </p:pic>
    </p:spTree>
    <p:extLst>
      <p:ext uri="{BB962C8B-B14F-4D97-AF65-F5344CB8AC3E}">
        <p14:creationId xmlns:p14="http://schemas.microsoft.com/office/powerpoint/2010/main" val="3537802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76424" y="2651845"/>
            <a:ext cx="6400800" cy="1446550"/>
          </a:xfrm>
          <a:prstGeom prst="rect">
            <a:avLst/>
          </a:prstGeom>
        </p:spPr>
        <p:txBody>
          <a:bodyPr>
            <a:spAutoFit/>
          </a:bodyPr>
          <a:lstStyle/>
          <a:p>
            <a:pPr algn="ctr" fontAlgn="base">
              <a:spcBef>
                <a:spcPct val="0"/>
              </a:spcBef>
              <a:spcAft>
                <a:spcPct val="0"/>
              </a:spcAft>
              <a:defRPr/>
            </a:pPr>
            <a:r>
              <a:rPr lang="en-US" sz="4400" b="1" dirty="0">
                <a:solidFill>
                  <a:srgbClr val="000000"/>
                </a:solidFill>
              </a:rPr>
              <a:t>Maximize Your Student Participation</a:t>
            </a:r>
            <a:endParaRPr lang="en-US" sz="4400" b="1" dirty="0">
              <a:solidFill>
                <a:srgbClr val="008000"/>
              </a:solidFill>
            </a:endParaRPr>
          </a:p>
        </p:txBody>
      </p:sp>
      <p:sp>
        <p:nvSpPr>
          <p:cNvPr id="4" name="Rectangle 2"/>
          <p:cNvSpPr>
            <a:spLocks noChangeArrowheads="1"/>
          </p:cNvSpPr>
          <p:nvPr/>
        </p:nvSpPr>
        <p:spPr bwMode="auto">
          <a:xfrm>
            <a:off x="2438400" y="6172200"/>
            <a:ext cx="6705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a:solidFill>
                  <a:srgbClr val="000000"/>
                </a:solidFill>
                <a:latin typeface="Calibri" pitchFamily="34" charset="0"/>
              </a:rPr>
              <a:t>											</a:t>
            </a:r>
            <a:r>
              <a:rPr lang="en-US" altLang="en-US" sz="1000" dirty="0">
                <a:solidFill>
                  <a:srgbClr val="000000"/>
                </a:solidFill>
                <a:latin typeface="Calibri" pitchFamily="34" charset="0"/>
              </a:rPr>
              <a:t>July 20, 2016</a:t>
            </a:r>
            <a:r>
              <a:rPr lang="en-US" altLang="en-US" sz="1600" dirty="0">
                <a:solidFill>
                  <a:srgbClr val="000000"/>
                </a:solidFill>
                <a:latin typeface="Calibri" pitchFamily="34" charset="0"/>
              </a:rPr>
              <a:t>	</a:t>
            </a:r>
            <a:endParaRPr lang="en-US" altLang="en-US" sz="1200" dirty="0">
              <a:solidFill>
                <a:srgbClr val="000000"/>
              </a:solidFill>
              <a:latin typeface="Calibri"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7624" y="273240"/>
            <a:ext cx="609600" cy="609600"/>
          </a:xfrm>
          <a:prstGeom prst="rect">
            <a:avLst/>
          </a:prstGeom>
        </p:spPr>
      </p:pic>
    </p:spTree>
    <p:extLst>
      <p:ext uri="{BB962C8B-B14F-4D97-AF65-F5344CB8AC3E}">
        <p14:creationId xmlns:p14="http://schemas.microsoft.com/office/powerpoint/2010/main" val="275082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e Tin"/>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sp>
        <p:nvSpPr>
          <p:cNvPr id="14338" name="Title"/>
          <p:cNvSpPr>
            <a:spLocks noGrp="1" noChangeArrowheads="1"/>
          </p:cNvSpPr>
          <p:nvPr>
            <p:ph type="title"/>
          </p:nvPr>
        </p:nvSpPr>
        <p:spPr>
          <a:xfrm>
            <a:off x="487680" y="434248"/>
            <a:ext cx="8193023" cy="885824"/>
          </a:xfrm>
        </p:spPr>
        <p:txBody>
          <a:bodyPr/>
          <a:lstStyle/>
          <a:p>
            <a:pPr algn="l"/>
            <a:r>
              <a:rPr lang="en-US" altLang="en-US" sz="4000" b="1" dirty="0">
                <a:solidFill>
                  <a:srgbClr val="000000"/>
                </a:solidFill>
              </a:rPr>
              <a:t>D-P-I-E In Action</a:t>
            </a:r>
          </a:p>
        </p:txBody>
      </p:sp>
      <p:pic>
        <p:nvPicPr>
          <p:cNvPr id="5" name="PieSlice"/>
          <p:cNvPicPr>
            <a:picLocks noChangeAspect="1"/>
          </p:cNvPicPr>
          <p:nvPr/>
        </p:nvPicPr>
        <p:blipFill>
          <a:blip r:embed="rId7"/>
          <a:stretch>
            <a:fillRect/>
          </a:stretch>
        </p:blipFill>
        <p:spPr>
          <a:xfrm>
            <a:off x="3961243" y="710379"/>
            <a:ext cx="5170232" cy="4122877"/>
          </a:xfrm>
          <a:prstGeom prst="rect">
            <a:avLst/>
          </a:prstGeom>
        </p:spPr>
      </p:pic>
      <p:sp>
        <p:nvSpPr>
          <p:cNvPr id="7" name="Rectangle 6"/>
          <p:cNvSpPr/>
          <p:nvPr/>
        </p:nvSpPr>
        <p:spPr>
          <a:xfrm>
            <a:off x="4144524" y="2659039"/>
            <a:ext cx="4498857" cy="1446550"/>
          </a:xfrm>
          <a:prstGeom prst="rect">
            <a:avLst/>
          </a:prstGeom>
        </p:spPr>
        <p:txBody>
          <a:bodyPr wrap="square">
            <a:spAutoFit/>
          </a:bodyPr>
          <a:lstStyle/>
          <a:p>
            <a:r>
              <a:rPr lang="en-US" sz="2200" dirty="0">
                <a:solidFill>
                  <a:schemeClr val="bg1"/>
                </a:solidFill>
              </a:rPr>
              <a:t>You realize on Tuesday and  Wednesday you are serving the shelf-stable meals. You switch to serving fresh supper meals on those days.</a:t>
            </a:r>
          </a:p>
        </p:txBody>
      </p:sp>
      <p:sp>
        <p:nvSpPr>
          <p:cNvPr id="8" name="TextBox 7"/>
          <p:cNvSpPr txBox="1"/>
          <p:nvPr/>
        </p:nvSpPr>
        <p:spPr>
          <a:xfrm>
            <a:off x="3541953" y="4833257"/>
            <a:ext cx="5138750" cy="923330"/>
          </a:xfrm>
          <a:prstGeom prst="rect">
            <a:avLst/>
          </a:prstGeom>
          <a:noFill/>
        </p:spPr>
        <p:txBody>
          <a:bodyPr wrap="square" rtlCol="0">
            <a:spAutoFit/>
          </a:bodyPr>
          <a:lstStyle/>
          <a:p>
            <a:r>
              <a:rPr lang="en-US" sz="2800" dirty="0">
                <a:solidFill>
                  <a:srgbClr val="000000"/>
                </a:solidFill>
              </a:rPr>
              <a:t>What slice of D-P-I-E is this?</a:t>
            </a:r>
          </a:p>
          <a:p>
            <a:r>
              <a:rPr lang="en-US" sz="2600" dirty="0">
                <a:solidFill>
                  <a:srgbClr val="000000"/>
                </a:solidFill>
              </a:rPr>
              <a:t>Click on the correct slice to continue</a:t>
            </a:r>
          </a:p>
        </p:txBody>
      </p:sp>
      <p:pic>
        <p:nvPicPr>
          <p:cNvPr id="15" name="TopLeftP"/>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5" name="TopRightP" hidden="1"/>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hidden="1"/>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a:hlinkClick r:id="rId10" action="ppaction://hlinksldjump"/>
          </p:cNvPr>
          <p:cNvPicPr>
            <a:picLocks noChangeAspect="1"/>
          </p:cNvPicPr>
          <p:nvPr/>
        </p:nvPicPr>
        <p:blipFill>
          <a:blip r:embed="rId11"/>
          <a:stretch>
            <a:fillRect/>
          </a:stretch>
        </p:blipFill>
        <p:spPr>
          <a:xfrm>
            <a:off x="2145124" y="1928943"/>
            <a:ext cx="1494100" cy="1494100"/>
          </a:xfrm>
          <a:prstGeom prst="rect">
            <a:avLst/>
          </a:prstGeom>
        </p:spPr>
      </p:pic>
      <p:pic>
        <p:nvPicPr>
          <p:cNvPr id="4" name="Diagnose" hidden="1">
            <a:hlinkClick r:id="rId12" action="ppaction://hlinksldjump"/>
          </p:cNvPr>
          <p:cNvPicPr>
            <a:picLocks noChangeAspect="1"/>
          </p:cNvPicPr>
          <p:nvPr/>
        </p:nvPicPr>
        <p:blipFill>
          <a:blip r:embed="rId13"/>
          <a:stretch>
            <a:fillRect/>
          </a:stretch>
        </p:blipFill>
        <p:spPr>
          <a:xfrm>
            <a:off x="590524" y="1925345"/>
            <a:ext cx="1494100" cy="1494100"/>
          </a:xfrm>
          <a:prstGeom prst="rect">
            <a:avLst/>
          </a:prstGeom>
        </p:spPr>
      </p:pic>
      <p:pic>
        <p:nvPicPr>
          <p:cNvPr id="6" name="Evaluate">
            <a:hlinkClick r:id="rId10" action="ppaction://hlinksldjump"/>
          </p:cNvPr>
          <p:cNvPicPr>
            <a:picLocks noChangeAspect="1"/>
          </p:cNvPicPr>
          <p:nvPr/>
        </p:nvPicPr>
        <p:blipFill>
          <a:blip r:embed="rId14"/>
          <a:stretch>
            <a:fillRect/>
          </a:stretch>
        </p:blipFill>
        <p:spPr>
          <a:xfrm>
            <a:off x="603939" y="3470314"/>
            <a:ext cx="1494100" cy="1494100"/>
          </a:xfrm>
          <a:prstGeom prst="rect">
            <a:avLst/>
          </a:prstGeom>
        </p:spPr>
      </p:pic>
      <p:pic>
        <p:nvPicPr>
          <p:cNvPr id="9" name="Implement">
            <a:hlinkClick r:id="rId15" action="ppaction://hlinksldjump"/>
          </p:cNvPr>
          <p:cNvPicPr>
            <a:picLocks noChangeAspect="1"/>
          </p:cNvPicPr>
          <p:nvPr/>
        </p:nvPicPr>
        <p:blipFill>
          <a:blip r:embed="rId16"/>
          <a:stretch>
            <a:fillRect/>
          </a:stretch>
        </p:blipFill>
        <p:spPr>
          <a:xfrm>
            <a:off x="2126948" y="3466585"/>
            <a:ext cx="1494100" cy="14941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296489" y="267514"/>
            <a:ext cx="609600" cy="609600"/>
          </a:xfrm>
          <a:prstGeom prst="rect">
            <a:avLst/>
          </a:prstGeom>
        </p:spPr>
      </p:pic>
    </p:spTree>
    <p:extLst>
      <p:ext uri="{BB962C8B-B14F-4D97-AF65-F5344CB8AC3E}">
        <p14:creationId xmlns:p14="http://schemas.microsoft.com/office/powerpoint/2010/main" val="3609475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e Tin"/>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sp>
        <p:nvSpPr>
          <p:cNvPr id="14338" name="Title"/>
          <p:cNvSpPr>
            <a:spLocks noGrp="1" noChangeArrowheads="1"/>
          </p:cNvSpPr>
          <p:nvPr>
            <p:ph type="title"/>
          </p:nvPr>
        </p:nvSpPr>
        <p:spPr>
          <a:xfrm>
            <a:off x="487680" y="434248"/>
            <a:ext cx="8193023" cy="885824"/>
          </a:xfrm>
        </p:spPr>
        <p:txBody>
          <a:bodyPr/>
          <a:lstStyle/>
          <a:p>
            <a:pPr algn="l"/>
            <a:r>
              <a:rPr lang="en-US" altLang="en-US" sz="4000" b="1" dirty="0">
                <a:solidFill>
                  <a:srgbClr val="000000"/>
                </a:solidFill>
              </a:rPr>
              <a:t>D-P-I-E In Action</a:t>
            </a:r>
          </a:p>
        </p:txBody>
      </p:sp>
      <p:pic>
        <p:nvPicPr>
          <p:cNvPr id="5" name="PieSlice"/>
          <p:cNvPicPr>
            <a:picLocks noChangeAspect="1"/>
          </p:cNvPicPr>
          <p:nvPr/>
        </p:nvPicPr>
        <p:blipFill>
          <a:blip r:embed="rId7"/>
          <a:stretch>
            <a:fillRect/>
          </a:stretch>
        </p:blipFill>
        <p:spPr>
          <a:xfrm>
            <a:off x="4086905" y="710380"/>
            <a:ext cx="5044569" cy="4022670"/>
          </a:xfrm>
          <a:prstGeom prst="rect">
            <a:avLst/>
          </a:prstGeom>
        </p:spPr>
      </p:pic>
      <p:sp>
        <p:nvSpPr>
          <p:cNvPr id="7" name="Rectangle 6"/>
          <p:cNvSpPr/>
          <p:nvPr/>
        </p:nvSpPr>
        <p:spPr>
          <a:xfrm>
            <a:off x="4584191" y="2590017"/>
            <a:ext cx="3923108" cy="1107996"/>
          </a:xfrm>
          <a:prstGeom prst="rect">
            <a:avLst/>
          </a:prstGeom>
        </p:spPr>
        <p:txBody>
          <a:bodyPr wrap="square">
            <a:spAutoFit/>
          </a:bodyPr>
          <a:lstStyle/>
          <a:p>
            <a:r>
              <a:rPr lang="en-US" sz="2200" dirty="0">
                <a:solidFill>
                  <a:schemeClr val="bg1"/>
                </a:solidFill>
              </a:rPr>
              <a:t>Review menu on low participation days to determine possible causes.</a:t>
            </a:r>
          </a:p>
        </p:txBody>
      </p:sp>
      <p:sp>
        <p:nvSpPr>
          <p:cNvPr id="8" name="TextBox 7"/>
          <p:cNvSpPr txBox="1"/>
          <p:nvPr/>
        </p:nvSpPr>
        <p:spPr>
          <a:xfrm>
            <a:off x="3541953" y="4833257"/>
            <a:ext cx="5138750" cy="923330"/>
          </a:xfrm>
          <a:prstGeom prst="rect">
            <a:avLst/>
          </a:prstGeom>
          <a:noFill/>
        </p:spPr>
        <p:txBody>
          <a:bodyPr wrap="square" rtlCol="0">
            <a:spAutoFit/>
          </a:bodyPr>
          <a:lstStyle/>
          <a:p>
            <a:r>
              <a:rPr lang="en-US" sz="2800" dirty="0">
                <a:solidFill>
                  <a:srgbClr val="000000"/>
                </a:solidFill>
              </a:rPr>
              <a:t>What slice of D-P-I-E is this?</a:t>
            </a:r>
          </a:p>
          <a:p>
            <a:r>
              <a:rPr lang="en-US" sz="2600" dirty="0">
                <a:solidFill>
                  <a:srgbClr val="000000"/>
                </a:solidFill>
              </a:rPr>
              <a:t>Click on the correct slice to continue</a:t>
            </a:r>
          </a:p>
        </p:txBody>
      </p:sp>
      <p:pic>
        <p:nvPicPr>
          <p:cNvPr id="15" name="TopLeftP"/>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5" name="TopRightP" hidden="1"/>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a:hlinkClick r:id="rId10" action="ppaction://hlinksldjump"/>
          </p:cNvPr>
          <p:cNvPicPr>
            <a:picLocks noChangeAspect="1"/>
          </p:cNvPicPr>
          <p:nvPr/>
        </p:nvPicPr>
        <p:blipFill>
          <a:blip r:embed="rId11"/>
          <a:stretch>
            <a:fillRect/>
          </a:stretch>
        </p:blipFill>
        <p:spPr>
          <a:xfrm>
            <a:off x="2145124" y="1813193"/>
            <a:ext cx="1494100" cy="1494100"/>
          </a:xfrm>
          <a:prstGeom prst="rect">
            <a:avLst/>
          </a:prstGeom>
        </p:spPr>
      </p:pic>
      <p:pic>
        <p:nvPicPr>
          <p:cNvPr id="4" name="Diagnose" hidden="1">
            <a:hlinkClick r:id="rId12" action="ppaction://hlinksldjump"/>
          </p:cNvPr>
          <p:cNvPicPr>
            <a:picLocks noChangeAspect="1"/>
          </p:cNvPicPr>
          <p:nvPr/>
        </p:nvPicPr>
        <p:blipFill>
          <a:blip r:embed="rId13"/>
          <a:stretch>
            <a:fillRect/>
          </a:stretch>
        </p:blipFill>
        <p:spPr>
          <a:xfrm>
            <a:off x="590524" y="1925345"/>
            <a:ext cx="1494100" cy="1494100"/>
          </a:xfrm>
          <a:prstGeom prst="rect">
            <a:avLst/>
          </a:prstGeom>
        </p:spPr>
      </p:pic>
      <p:pic>
        <p:nvPicPr>
          <p:cNvPr id="6" name="Evaluate">
            <a:hlinkClick r:id="rId14" action="ppaction://hlinksldjump"/>
          </p:cNvPr>
          <p:cNvPicPr>
            <a:picLocks noChangeAspect="1"/>
          </p:cNvPicPr>
          <p:nvPr/>
        </p:nvPicPr>
        <p:blipFill>
          <a:blip r:embed="rId15"/>
          <a:stretch>
            <a:fillRect/>
          </a:stretch>
        </p:blipFill>
        <p:spPr>
          <a:xfrm>
            <a:off x="488191" y="3412442"/>
            <a:ext cx="1494100" cy="1494100"/>
          </a:xfrm>
          <a:prstGeom prst="rect">
            <a:avLst/>
          </a:prstGeom>
        </p:spPr>
      </p:pic>
      <p:pic>
        <p:nvPicPr>
          <p:cNvPr id="9" name="Implement" hidden="1">
            <a:hlinkClick r:id="rId16" action="ppaction://hlinksldjump"/>
          </p:cNvPr>
          <p:cNvPicPr>
            <a:picLocks noChangeAspect="1"/>
          </p:cNvPicPr>
          <p:nvPr/>
        </p:nvPicPr>
        <p:blipFill>
          <a:blip r:embed="rId17"/>
          <a:stretch>
            <a:fillRect/>
          </a:stretch>
        </p:blipFill>
        <p:spPr>
          <a:xfrm>
            <a:off x="2126948" y="3466585"/>
            <a:ext cx="1494100" cy="14941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475947" y="129448"/>
            <a:ext cx="609600" cy="609600"/>
          </a:xfrm>
          <a:prstGeom prst="rect">
            <a:avLst/>
          </a:prstGeom>
        </p:spPr>
      </p:pic>
    </p:spTree>
    <p:extLst>
      <p:ext uri="{BB962C8B-B14F-4D97-AF65-F5344CB8AC3E}">
        <p14:creationId xmlns:p14="http://schemas.microsoft.com/office/powerpoint/2010/main" val="36464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e Tin"/>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sp>
        <p:nvSpPr>
          <p:cNvPr id="14338" name="Title"/>
          <p:cNvSpPr>
            <a:spLocks noGrp="1" noChangeArrowheads="1"/>
          </p:cNvSpPr>
          <p:nvPr>
            <p:ph type="title"/>
          </p:nvPr>
        </p:nvSpPr>
        <p:spPr>
          <a:xfrm>
            <a:off x="487680" y="434248"/>
            <a:ext cx="8193023" cy="885824"/>
          </a:xfrm>
        </p:spPr>
        <p:txBody>
          <a:bodyPr/>
          <a:lstStyle/>
          <a:p>
            <a:pPr algn="l"/>
            <a:r>
              <a:rPr lang="en-US" altLang="en-US" sz="4000" b="1" dirty="0">
                <a:solidFill>
                  <a:srgbClr val="000000"/>
                </a:solidFill>
              </a:rPr>
              <a:t>D-P-I-E In Action</a:t>
            </a:r>
          </a:p>
        </p:txBody>
      </p:sp>
      <p:pic>
        <p:nvPicPr>
          <p:cNvPr id="5" name="PieSlice"/>
          <p:cNvPicPr>
            <a:picLocks noChangeAspect="1"/>
          </p:cNvPicPr>
          <p:nvPr/>
        </p:nvPicPr>
        <p:blipFill>
          <a:blip r:embed="rId7"/>
          <a:stretch>
            <a:fillRect/>
          </a:stretch>
        </p:blipFill>
        <p:spPr>
          <a:xfrm>
            <a:off x="4086905" y="710380"/>
            <a:ext cx="5044569" cy="4022670"/>
          </a:xfrm>
          <a:prstGeom prst="rect">
            <a:avLst/>
          </a:prstGeom>
        </p:spPr>
      </p:pic>
      <p:sp>
        <p:nvSpPr>
          <p:cNvPr id="7" name="Rectangle 6"/>
          <p:cNvSpPr/>
          <p:nvPr/>
        </p:nvSpPr>
        <p:spPr>
          <a:xfrm>
            <a:off x="4584191" y="2532867"/>
            <a:ext cx="3923108" cy="1107996"/>
          </a:xfrm>
          <a:prstGeom prst="rect">
            <a:avLst/>
          </a:prstGeom>
        </p:spPr>
        <p:txBody>
          <a:bodyPr wrap="square">
            <a:spAutoFit/>
          </a:bodyPr>
          <a:lstStyle/>
          <a:p>
            <a:r>
              <a:rPr lang="en-US" sz="2200" dirty="0">
                <a:solidFill>
                  <a:schemeClr val="bg1"/>
                </a:solidFill>
              </a:rPr>
              <a:t>Determine if an increase occurred after changes were implemented.</a:t>
            </a:r>
          </a:p>
        </p:txBody>
      </p:sp>
      <p:sp>
        <p:nvSpPr>
          <p:cNvPr id="8" name="TextBox 7"/>
          <p:cNvSpPr txBox="1"/>
          <p:nvPr/>
        </p:nvSpPr>
        <p:spPr>
          <a:xfrm>
            <a:off x="3541953" y="4833257"/>
            <a:ext cx="5138750" cy="923330"/>
          </a:xfrm>
          <a:prstGeom prst="rect">
            <a:avLst/>
          </a:prstGeom>
          <a:noFill/>
        </p:spPr>
        <p:txBody>
          <a:bodyPr wrap="square" rtlCol="0">
            <a:spAutoFit/>
          </a:bodyPr>
          <a:lstStyle/>
          <a:p>
            <a:r>
              <a:rPr lang="en-US" sz="2800" dirty="0">
                <a:solidFill>
                  <a:srgbClr val="000000"/>
                </a:solidFill>
              </a:rPr>
              <a:t>What slice of D-P-I-E is this?</a:t>
            </a:r>
          </a:p>
          <a:p>
            <a:r>
              <a:rPr lang="en-US" sz="2600" dirty="0">
                <a:solidFill>
                  <a:srgbClr val="000000"/>
                </a:solidFill>
              </a:rPr>
              <a:t>Click on the correct slice to continue</a:t>
            </a:r>
          </a:p>
        </p:txBody>
      </p:sp>
      <p:pic>
        <p:nvPicPr>
          <p:cNvPr id="15" name="TopLeftP"/>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5" name="TopRightP"/>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hidden="1">
            <a:hlinkClick r:id="rId10" action="ppaction://hlinksldjump"/>
          </p:cNvPr>
          <p:cNvPicPr>
            <a:picLocks noChangeAspect="1"/>
          </p:cNvPicPr>
          <p:nvPr/>
        </p:nvPicPr>
        <p:blipFill>
          <a:blip r:embed="rId11"/>
          <a:stretch>
            <a:fillRect/>
          </a:stretch>
        </p:blipFill>
        <p:spPr>
          <a:xfrm>
            <a:off x="2145124" y="1928943"/>
            <a:ext cx="1494100" cy="1494100"/>
          </a:xfrm>
          <a:prstGeom prst="rect">
            <a:avLst/>
          </a:prstGeom>
        </p:spPr>
      </p:pic>
      <p:pic>
        <p:nvPicPr>
          <p:cNvPr id="4" name="Diagnose" hidden="1">
            <a:hlinkClick r:id="rId12" action="ppaction://hlinksldjump"/>
          </p:cNvPr>
          <p:cNvPicPr>
            <a:picLocks noChangeAspect="1"/>
          </p:cNvPicPr>
          <p:nvPr/>
        </p:nvPicPr>
        <p:blipFill>
          <a:blip r:embed="rId13"/>
          <a:stretch>
            <a:fillRect/>
          </a:stretch>
        </p:blipFill>
        <p:spPr>
          <a:xfrm>
            <a:off x="590524" y="1925345"/>
            <a:ext cx="1494100" cy="1494100"/>
          </a:xfrm>
          <a:prstGeom prst="rect">
            <a:avLst/>
          </a:prstGeom>
        </p:spPr>
      </p:pic>
      <p:pic>
        <p:nvPicPr>
          <p:cNvPr id="6" name="Evaluate">
            <a:hlinkClick r:id="rId14" action="ppaction://hlinksldjump"/>
          </p:cNvPr>
          <p:cNvPicPr>
            <a:picLocks noChangeAspect="1"/>
          </p:cNvPicPr>
          <p:nvPr/>
        </p:nvPicPr>
        <p:blipFill>
          <a:blip r:embed="rId15"/>
          <a:stretch>
            <a:fillRect/>
          </a:stretch>
        </p:blipFill>
        <p:spPr>
          <a:xfrm>
            <a:off x="511344" y="3412439"/>
            <a:ext cx="1494100" cy="1494100"/>
          </a:xfrm>
          <a:prstGeom prst="rect">
            <a:avLst/>
          </a:prstGeom>
        </p:spPr>
      </p:pic>
      <p:pic>
        <p:nvPicPr>
          <p:cNvPr id="9" name="Implement" hidden="1">
            <a:hlinkClick r:id="rId16" action="ppaction://hlinksldjump"/>
          </p:cNvPr>
          <p:cNvPicPr>
            <a:picLocks noChangeAspect="1"/>
          </p:cNvPicPr>
          <p:nvPr/>
        </p:nvPicPr>
        <p:blipFill>
          <a:blip r:embed="rId17"/>
          <a:stretch>
            <a:fillRect/>
          </a:stretch>
        </p:blipFill>
        <p:spPr>
          <a:xfrm>
            <a:off x="2126948" y="3466585"/>
            <a:ext cx="1494100" cy="14941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375903" y="50677"/>
            <a:ext cx="609600" cy="609600"/>
          </a:xfrm>
          <a:prstGeom prst="rect">
            <a:avLst/>
          </a:prstGeom>
        </p:spPr>
      </p:pic>
    </p:spTree>
    <p:extLst>
      <p:ext uri="{BB962C8B-B14F-4D97-AF65-F5344CB8AC3E}">
        <p14:creationId xmlns:p14="http://schemas.microsoft.com/office/powerpoint/2010/main" val="3395407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8038" y="303214"/>
            <a:ext cx="8229600" cy="1143000"/>
          </a:xfrm>
        </p:spPr>
        <p:txBody>
          <a:bodyPr>
            <a:normAutofit/>
          </a:bodyPr>
          <a:lstStyle/>
          <a:p>
            <a:pPr algn="l"/>
            <a:r>
              <a:rPr lang="en-US" sz="4000" b="1" dirty="0">
                <a:solidFill>
                  <a:srgbClr val="000000"/>
                </a:solidFill>
              </a:rPr>
              <a:t>Increasing Participation-Supper</a:t>
            </a:r>
          </a:p>
        </p:txBody>
      </p:sp>
      <p:sp>
        <p:nvSpPr>
          <p:cNvPr id="14" name="TextBox 13"/>
          <p:cNvSpPr txBox="1"/>
          <p:nvPr/>
        </p:nvSpPr>
        <p:spPr>
          <a:xfrm>
            <a:off x="630579" y="1354510"/>
            <a:ext cx="992650"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D</a:t>
            </a:r>
          </a:p>
        </p:txBody>
      </p:sp>
      <p:sp>
        <p:nvSpPr>
          <p:cNvPr id="15" name="TextBox 14"/>
          <p:cNvSpPr txBox="1"/>
          <p:nvPr/>
        </p:nvSpPr>
        <p:spPr>
          <a:xfrm>
            <a:off x="630579" y="2573587"/>
            <a:ext cx="992650" cy="83099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P</a:t>
            </a:r>
          </a:p>
        </p:txBody>
      </p:sp>
      <p:sp>
        <p:nvSpPr>
          <p:cNvPr id="16" name="TextBox 15"/>
          <p:cNvSpPr txBox="1"/>
          <p:nvPr/>
        </p:nvSpPr>
        <p:spPr>
          <a:xfrm>
            <a:off x="630579" y="3819102"/>
            <a:ext cx="992650" cy="830997"/>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I</a:t>
            </a:r>
          </a:p>
        </p:txBody>
      </p:sp>
      <p:sp>
        <p:nvSpPr>
          <p:cNvPr id="21" name="TextBox 20"/>
          <p:cNvSpPr txBox="1"/>
          <p:nvPr/>
        </p:nvSpPr>
        <p:spPr>
          <a:xfrm>
            <a:off x="630579" y="5034850"/>
            <a:ext cx="992650" cy="830997"/>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4953" y="303214"/>
            <a:ext cx="609600" cy="609600"/>
          </a:xfrm>
          <a:prstGeom prst="rect">
            <a:avLst/>
          </a:prstGeom>
        </p:spPr>
      </p:pic>
      <p:sp>
        <p:nvSpPr>
          <p:cNvPr id="12" name="TextBox 11"/>
          <p:cNvSpPr txBox="1"/>
          <p:nvPr/>
        </p:nvSpPr>
        <p:spPr>
          <a:xfrm>
            <a:off x="2072972" y="1357816"/>
            <a:ext cx="6698833" cy="861774"/>
          </a:xfrm>
          <a:prstGeom prst="rect">
            <a:avLst/>
          </a:prstGeom>
          <a:noFill/>
        </p:spPr>
        <p:txBody>
          <a:bodyPr wrap="square" rtlCol="0">
            <a:spAutoFit/>
          </a:bodyPr>
          <a:lstStyle/>
          <a:p>
            <a:r>
              <a:rPr lang="en-US" sz="2800" b="1" dirty="0">
                <a:solidFill>
                  <a:srgbClr val="000000"/>
                </a:solidFill>
              </a:rPr>
              <a:t>Diagnose: </a:t>
            </a:r>
            <a:r>
              <a:rPr lang="en-US" sz="2200" dirty="0">
                <a:solidFill>
                  <a:srgbClr val="000000"/>
                </a:solidFill>
              </a:rPr>
              <a:t>You notice a major decline in student participation on Tuesday’s and Wednesday’s.</a:t>
            </a:r>
          </a:p>
        </p:txBody>
      </p:sp>
      <p:sp>
        <p:nvSpPr>
          <p:cNvPr id="17" name="TextBox 16"/>
          <p:cNvSpPr txBox="1"/>
          <p:nvPr/>
        </p:nvSpPr>
        <p:spPr>
          <a:xfrm>
            <a:off x="2072973" y="2530558"/>
            <a:ext cx="6698833" cy="861774"/>
          </a:xfrm>
          <a:prstGeom prst="rect">
            <a:avLst/>
          </a:prstGeom>
          <a:noFill/>
        </p:spPr>
        <p:txBody>
          <a:bodyPr wrap="square" rtlCol="0">
            <a:spAutoFit/>
          </a:bodyPr>
          <a:lstStyle/>
          <a:p>
            <a:r>
              <a:rPr lang="en-US" sz="2800" b="1" dirty="0">
                <a:solidFill>
                  <a:srgbClr val="000000"/>
                </a:solidFill>
              </a:rPr>
              <a:t>Prescribe: </a:t>
            </a:r>
            <a:r>
              <a:rPr lang="en-US" sz="2200" dirty="0">
                <a:solidFill>
                  <a:srgbClr val="000000"/>
                </a:solidFill>
              </a:rPr>
              <a:t>Review menu on low participation days to determine possible causes.</a:t>
            </a:r>
          </a:p>
        </p:txBody>
      </p:sp>
      <p:sp>
        <p:nvSpPr>
          <p:cNvPr id="18" name="TextBox 17"/>
          <p:cNvSpPr txBox="1"/>
          <p:nvPr/>
        </p:nvSpPr>
        <p:spPr>
          <a:xfrm>
            <a:off x="2072972" y="3652607"/>
            <a:ext cx="6731581" cy="1200329"/>
          </a:xfrm>
          <a:prstGeom prst="rect">
            <a:avLst/>
          </a:prstGeom>
          <a:noFill/>
        </p:spPr>
        <p:txBody>
          <a:bodyPr wrap="square" rtlCol="0">
            <a:spAutoFit/>
          </a:bodyPr>
          <a:lstStyle/>
          <a:p>
            <a:r>
              <a:rPr lang="en-US" sz="2800" b="1" dirty="0">
                <a:solidFill>
                  <a:srgbClr val="000000"/>
                </a:solidFill>
              </a:rPr>
              <a:t>Implement: </a:t>
            </a:r>
            <a:r>
              <a:rPr lang="en-US" sz="2200" dirty="0">
                <a:solidFill>
                  <a:srgbClr val="000000"/>
                </a:solidFill>
              </a:rPr>
              <a:t>You realize on Tuesday and  Wednesday you are serving the shelf-stable meals. You switch to serving fresh supper meals on those days.</a:t>
            </a:r>
          </a:p>
        </p:txBody>
      </p:sp>
      <p:sp>
        <p:nvSpPr>
          <p:cNvPr id="19" name="TextBox 18"/>
          <p:cNvSpPr txBox="1"/>
          <p:nvPr/>
        </p:nvSpPr>
        <p:spPr>
          <a:xfrm>
            <a:off x="2072972" y="5002784"/>
            <a:ext cx="6718432" cy="861774"/>
          </a:xfrm>
          <a:prstGeom prst="rect">
            <a:avLst/>
          </a:prstGeom>
          <a:noFill/>
        </p:spPr>
        <p:txBody>
          <a:bodyPr wrap="square" rtlCol="0">
            <a:spAutoFit/>
          </a:bodyPr>
          <a:lstStyle/>
          <a:p>
            <a:r>
              <a:rPr lang="en-US" sz="2800" b="1" dirty="0">
                <a:solidFill>
                  <a:srgbClr val="000000"/>
                </a:solidFill>
              </a:rPr>
              <a:t>Evaluate: </a:t>
            </a:r>
            <a:r>
              <a:rPr lang="en-US" sz="2800" dirty="0">
                <a:solidFill>
                  <a:srgbClr val="000000"/>
                </a:solidFill>
              </a:rPr>
              <a:t>D</a:t>
            </a:r>
            <a:r>
              <a:rPr lang="en-US" sz="2200" dirty="0">
                <a:solidFill>
                  <a:srgbClr val="000000"/>
                </a:solidFill>
              </a:rPr>
              <a:t>etermine if an increase occurred after changes were implemented.</a:t>
            </a:r>
          </a:p>
        </p:txBody>
      </p:sp>
    </p:spTree>
    <p:extLst>
      <p:ext uri="{BB962C8B-B14F-4D97-AF65-F5344CB8AC3E}">
        <p14:creationId xmlns:p14="http://schemas.microsoft.com/office/powerpoint/2010/main" val="38662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39653" fill="hold"/>
                                        <p:tgtEl>
                                          <p:spTgt spid="2"/>
                                        </p:tgtEl>
                                      </p:cBhvr>
                                    </p:cmd>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14" grpId="0" animBg="1"/>
      <p:bldP spid="15" grpId="0" animBg="1"/>
      <p:bldP spid="16" grpId="0" animBg="1"/>
      <p:bldP spid="21" grpId="0" animBg="1"/>
      <p:bldP spid="12"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78038" y="303214"/>
            <a:ext cx="8229600" cy="1143000"/>
          </a:xfrm>
        </p:spPr>
        <p:txBody>
          <a:bodyPr>
            <a:normAutofit/>
          </a:bodyPr>
          <a:lstStyle/>
          <a:p>
            <a:pPr algn="l"/>
            <a:r>
              <a:rPr lang="en-US" sz="4000" b="1" dirty="0">
                <a:solidFill>
                  <a:srgbClr val="000000"/>
                </a:solidFill>
              </a:rPr>
              <a:t>Increasing Participation</a:t>
            </a:r>
          </a:p>
        </p:txBody>
      </p:sp>
      <p:sp>
        <p:nvSpPr>
          <p:cNvPr id="7" name="Content Placeholder 2"/>
          <p:cNvSpPr>
            <a:spLocks noGrp="1"/>
          </p:cNvSpPr>
          <p:nvPr>
            <p:ph idx="1"/>
          </p:nvPr>
        </p:nvSpPr>
        <p:spPr>
          <a:xfrm>
            <a:off x="515109" y="1353019"/>
            <a:ext cx="8229600" cy="4773531"/>
          </a:xfrm>
        </p:spPr>
        <p:txBody>
          <a:bodyPr>
            <a:normAutofit/>
          </a:bodyPr>
          <a:lstStyle/>
          <a:p>
            <a:pPr marL="0" indent="0">
              <a:spcBef>
                <a:spcPts val="0"/>
              </a:spcBef>
              <a:spcAft>
                <a:spcPts val="1000"/>
              </a:spcAft>
              <a:buNone/>
            </a:pPr>
            <a:r>
              <a:rPr lang="en-US" sz="2800" dirty="0">
                <a:solidFill>
                  <a:srgbClr val="000000"/>
                </a:solidFill>
              </a:rPr>
              <a:t>Use DPIE to develop strategies to increase participation for each serving period: breakfast, lunch, snack and supper.</a:t>
            </a:r>
          </a:p>
          <a:p>
            <a:pPr marL="0" indent="0">
              <a:spcAft>
                <a:spcPts val="1000"/>
              </a:spcAft>
              <a:buNone/>
            </a:pPr>
            <a:r>
              <a:rPr lang="en-US" sz="2800" dirty="0">
                <a:solidFill>
                  <a:srgbClr val="000000"/>
                </a:solidFill>
              </a:rPr>
              <a:t>Increasing participation is an obtainable goal when using DPIE.</a:t>
            </a:r>
          </a:p>
          <a:p>
            <a:pPr marL="0" indent="0">
              <a:buNone/>
            </a:pPr>
            <a:endParaRPr lang="en-US" sz="2800" dirty="0">
              <a:solidFill>
                <a:srgbClr val="000000"/>
              </a:solidFill>
            </a:endParaRPr>
          </a:p>
        </p:txBody>
      </p:sp>
      <p:pic>
        <p:nvPicPr>
          <p:cNvPr id="3" name="Picture 2"/>
          <p:cNvPicPr>
            <a:picLocks noChangeAspect="1"/>
          </p:cNvPicPr>
          <p:nvPr/>
        </p:nvPicPr>
        <p:blipFill>
          <a:blip r:embed="rId5">
            <a:clrChange>
              <a:clrFrom>
                <a:srgbClr val="C8241F"/>
              </a:clrFrom>
              <a:clrTo>
                <a:srgbClr val="C8241F">
                  <a:alpha val="0"/>
                </a:srgbClr>
              </a:clrTo>
            </a:clrChange>
            <a:lum bright="70000" contrast="-70000"/>
          </a:blip>
          <a:stretch>
            <a:fillRect/>
          </a:stretch>
        </p:blipFill>
        <p:spPr>
          <a:xfrm>
            <a:off x="1761973" y="3512019"/>
            <a:ext cx="4749196" cy="2834886"/>
          </a:xfrm>
          <a:prstGeom prst="rect">
            <a:avLst/>
          </a:prstGeo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0745" y="218517"/>
            <a:ext cx="609600" cy="609600"/>
          </a:xfrm>
          <a:prstGeom prst="rect">
            <a:avLst/>
          </a:prstGeom>
        </p:spPr>
      </p:pic>
    </p:spTree>
    <p:extLst>
      <p:ext uri="{BB962C8B-B14F-4D97-AF65-F5344CB8AC3E}">
        <p14:creationId xmlns:p14="http://schemas.microsoft.com/office/powerpoint/2010/main" val="167382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424962"/>
            <a:ext cx="8229600" cy="866653"/>
          </a:xfrm>
        </p:spPr>
        <p:txBody>
          <a:bodyPr>
            <a:normAutofit fontScale="90000"/>
          </a:bodyPr>
          <a:lstStyle/>
          <a:p>
            <a:r>
              <a:rPr lang="en-US" sz="4000" b="1" dirty="0">
                <a:solidFill>
                  <a:srgbClr val="000000"/>
                </a:solidFill>
              </a:rPr>
              <a:t>Factors Affecting Participation Increase</a:t>
            </a:r>
          </a:p>
        </p:txBody>
      </p:sp>
      <p:sp>
        <p:nvSpPr>
          <p:cNvPr id="5" name="TextBox 4"/>
          <p:cNvSpPr txBox="1"/>
          <p:nvPr/>
        </p:nvSpPr>
        <p:spPr>
          <a:xfrm>
            <a:off x="547460" y="1505701"/>
            <a:ext cx="7706179" cy="4241956"/>
          </a:xfrm>
          <a:prstGeom prst="rect">
            <a:avLst/>
          </a:prstGeom>
        </p:spPr>
        <p:txBody>
          <a:bodyPr vert="horz" wrap="square" lIns="91440" tIns="45720" rIns="91440" bIns="45720" rtlCol="0">
            <a:noAutofit/>
          </a:bodyPr>
          <a:lstStyle/>
          <a:p>
            <a:pPr marL="0" indent="0">
              <a:spcAft>
                <a:spcPts val="1000"/>
              </a:spcAft>
              <a:buNone/>
            </a:pPr>
            <a:r>
              <a:rPr lang="en-US" sz="2800" dirty="0">
                <a:solidFill>
                  <a:srgbClr val="000000"/>
                </a:solidFill>
              </a:rPr>
              <a:t>Addressing the top customer concerns in food service will resolve many customer complaints before they begin.</a:t>
            </a:r>
          </a:p>
          <a:p>
            <a:pPr marL="0" indent="0">
              <a:spcAft>
                <a:spcPts val="1000"/>
              </a:spcAft>
              <a:buNone/>
            </a:pPr>
            <a:r>
              <a:rPr lang="en-US" sz="2800" dirty="0">
                <a:solidFill>
                  <a:srgbClr val="000000"/>
                </a:solidFill>
              </a:rPr>
              <a:t>Be proactive in attending to:</a:t>
            </a:r>
          </a:p>
          <a:p>
            <a:pPr marL="971550" lvl="1" indent="-514350">
              <a:buFont typeface="+mj-lt"/>
              <a:buAutoNum type="arabicPeriod"/>
            </a:pPr>
            <a:r>
              <a:rPr lang="en-US" sz="2600" dirty="0">
                <a:solidFill>
                  <a:srgbClr val="000000"/>
                </a:solidFill>
              </a:rPr>
              <a:t>Customer service – 29%</a:t>
            </a:r>
          </a:p>
          <a:p>
            <a:pPr marL="971550" lvl="1" indent="-514350">
              <a:buFont typeface="+mj-lt"/>
              <a:buAutoNum type="arabicPeriod"/>
            </a:pPr>
            <a:r>
              <a:rPr lang="en-US" sz="2600" dirty="0">
                <a:solidFill>
                  <a:srgbClr val="000000"/>
                </a:solidFill>
              </a:rPr>
              <a:t>Ambiance – 27 %</a:t>
            </a:r>
          </a:p>
          <a:p>
            <a:pPr marL="971550" lvl="1" indent="-514350">
              <a:buFont typeface="+mj-lt"/>
              <a:buAutoNum type="arabicPeriod"/>
            </a:pPr>
            <a:r>
              <a:rPr lang="en-US" sz="2600" dirty="0">
                <a:solidFill>
                  <a:srgbClr val="000000"/>
                </a:solidFill>
              </a:rPr>
              <a:t>Food quality – 22%</a:t>
            </a:r>
          </a:p>
          <a:p>
            <a:pPr marL="971550" lvl="1" indent="-514350">
              <a:buFont typeface="+mj-lt"/>
              <a:buAutoNum type="arabicPeriod"/>
            </a:pPr>
            <a:r>
              <a:rPr lang="en-US" sz="2600" dirty="0">
                <a:solidFill>
                  <a:srgbClr val="000000"/>
                </a:solidFill>
              </a:rPr>
              <a:t>Convenience and timing – 13%</a:t>
            </a:r>
          </a:p>
          <a:p>
            <a:pPr marL="971550" lvl="1" indent="-514350">
              <a:buFont typeface="+mj-lt"/>
              <a:buAutoNum type="arabicPeriod"/>
            </a:pPr>
            <a:r>
              <a:rPr lang="en-US" sz="2600" dirty="0">
                <a:solidFill>
                  <a:srgbClr val="000000"/>
                </a:solidFill>
              </a:rPr>
              <a:t>Value and price – 9%</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550" y="120162"/>
            <a:ext cx="609600" cy="609600"/>
          </a:xfrm>
          <a:prstGeom prst="rect">
            <a:avLst/>
          </a:prstGeom>
        </p:spPr>
      </p:pic>
    </p:spTree>
    <p:extLst>
      <p:ext uri="{BB962C8B-B14F-4D97-AF65-F5344CB8AC3E}">
        <p14:creationId xmlns:p14="http://schemas.microsoft.com/office/powerpoint/2010/main" val="337191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7747" y="1297743"/>
            <a:ext cx="8229600" cy="2364253"/>
          </a:xfrm>
        </p:spPr>
        <p:txBody>
          <a:bodyPr>
            <a:noAutofit/>
          </a:bodyPr>
          <a:lstStyle/>
          <a:p>
            <a:pPr marL="0" indent="0">
              <a:buNone/>
            </a:pPr>
            <a:r>
              <a:rPr lang="en-US" sz="2800" dirty="0">
                <a:solidFill>
                  <a:srgbClr val="000000"/>
                </a:solidFill>
              </a:rPr>
              <a:t>Developing the Café LA brand at your school site will  increase participation. Brand development </a:t>
            </a:r>
            <a:r>
              <a:rPr lang="en-US" sz="2800">
                <a:solidFill>
                  <a:srgbClr val="000000"/>
                </a:solidFill>
              </a:rPr>
              <a:t>creates a feeling of trust </a:t>
            </a:r>
            <a:r>
              <a:rPr lang="en-US" sz="2800" dirty="0">
                <a:solidFill>
                  <a:srgbClr val="000000"/>
                </a:solidFill>
              </a:rPr>
              <a:t>between customers and Café LA where students look forward to having a Café LA meal. </a:t>
            </a:r>
            <a:endParaRPr lang="en-US" dirty="0">
              <a:solidFill>
                <a:srgbClr val="000000"/>
              </a:solidFill>
            </a:endParaRPr>
          </a:p>
        </p:txBody>
      </p:sp>
      <p:sp>
        <p:nvSpPr>
          <p:cNvPr id="7" name="Title 1"/>
          <p:cNvSpPr>
            <a:spLocks noGrp="1"/>
          </p:cNvSpPr>
          <p:nvPr>
            <p:ph type="title"/>
          </p:nvPr>
        </p:nvSpPr>
        <p:spPr>
          <a:xfrm>
            <a:off x="537869" y="415303"/>
            <a:ext cx="8229600" cy="1143000"/>
          </a:xfrm>
        </p:spPr>
        <p:txBody>
          <a:bodyPr>
            <a:normAutofit/>
          </a:bodyPr>
          <a:lstStyle/>
          <a:p>
            <a:pPr lvl="1" algn="l" defTabSz="457200" rtl="0">
              <a:spcBef>
                <a:spcPct val="0"/>
              </a:spcBef>
            </a:pPr>
            <a:r>
              <a:rPr lang="en-US" sz="4000" b="1" dirty="0">
                <a:solidFill>
                  <a:srgbClr val="000000"/>
                </a:solidFill>
                <a:latin typeface="+mj-lt"/>
              </a:rPr>
              <a:t>The Café LA Brand</a:t>
            </a:r>
            <a:endParaRPr lang="en-US" sz="4000" dirty="0"/>
          </a:p>
        </p:txBody>
      </p:sp>
      <p:sp>
        <p:nvSpPr>
          <p:cNvPr id="3" name="Rectangle 2"/>
          <p:cNvSpPr/>
          <p:nvPr/>
        </p:nvSpPr>
        <p:spPr>
          <a:xfrm>
            <a:off x="96195" y="5653388"/>
            <a:ext cx="8951611" cy="492443"/>
          </a:xfrm>
          <a:prstGeom prst="rect">
            <a:avLst/>
          </a:prstGeom>
        </p:spPr>
        <p:txBody>
          <a:bodyPr wrap="square">
            <a:spAutoFit/>
          </a:bodyPr>
          <a:lstStyle/>
          <a:p>
            <a:pPr algn="ctr"/>
            <a:r>
              <a:rPr lang="en-US" sz="2200" dirty="0">
                <a:solidFill>
                  <a:srgbClr val="000000"/>
                </a:solidFill>
              </a:rPr>
              <a:t>The more you promote the brand, the more buy-in you gain</a:t>
            </a:r>
            <a:r>
              <a:rPr lang="en-US" sz="2600" dirty="0">
                <a:solidFill>
                  <a:srgbClr val="000000"/>
                </a:solidFill>
              </a:rPr>
              <a:t>.</a:t>
            </a:r>
          </a:p>
        </p:txBody>
      </p:sp>
      <p:pic>
        <p:nvPicPr>
          <p:cNvPr id="9" name="Picture 1" descr="C:\Users\dawn.soto\AppData\Local\Microsoft\Windows\Temporary Internet Files\Content.Outlook\9OTP554H\Cafe LA Logo w Circ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656" y="3124200"/>
            <a:ext cx="2592688" cy="2592688"/>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7747" y="110503"/>
            <a:ext cx="609600" cy="609600"/>
          </a:xfrm>
          <a:prstGeom prst="rect">
            <a:avLst/>
          </a:prstGeom>
        </p:spPr>
      </p:pic>
    </p:spTree>
    <p:extLst>
      <p:ext uri="{BB962C8B-B14F-4D97-AF65-F5344CB8AC3E}">
        <p14:creationId xmlns:p14="http://schemas.microsoft.com/office/powerpoint/2010/main" val="265435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07273" y="329189"/>
            <a:ext cx="8229600" cy="1143000"/>
          </a:xfrm>
        </p:spPr>
        <p:txBody>
          <a:bodyPr>
            <a:normAutofit/>
          </a:bodyPr>
          <a:lstStyle/>
          <a:p>
            <a:pPr lvl="1" algn="l" defTabSz="457200" rtl="0">
              <a:spcBef>
                <a:spcPct val="0"/>
              </a:spcBef>
            </a:pPr>
            <a:r>
              <a:rPr lang="en-US" sz="4400" b="1" dirty="0">
                <a:solidFill>
                  <a:srgbClr val="000000"/>
                </a:solidFill>
                <a:latin typeface="+mj-lt"/>
              </a:rPr>
              <a:t>Customer Service</a:t>
            </a:r>
            <a:endParaRPr lang="en-US" dirty="0"/>
          </a:p>
        </p:txBody>
      </p:sp>
      <p:sp>
        <p:nvSpPr>
          <p:cNvPr id="8" name="Content Placeholder 2"/>
          <p:cNvSpPr>
            <a:spLocks noGrp="1"/>
          </p:cNvSpPr>
          <p:nvPr>
            <p:ph idx="1"/>
          </p:nvPr>
        </p:nvSpPr>
        <p:spPr>
          <a:xfrm>
            <a:off x="407272" y="1385761"/>
            <a:ext cx="8229601" cy="3885641"/>
          </a:xfrm>
        </p:spPr>
        <p:txBody>
          <a:bodyPr>
            <a:normAutofit/>
          </a:bodyPr>
          <a:lstStyle/>
          <a:p>
            <a:pPr marL="0" indent="0">
              <a:buNone/>
            </a:pPr>
            <a:r>
              <a:rPr lang="en-US" sz="2600" dirty="0">
                <a:solidFill>
                  <a:srgbClr val="000000"/>
                </a:solidFill>
              </a:rPr>
              <a:t>You and your staff are the brand ambassadors for Café LA. Train and motivate your staff to live and breathe the brand to help promote a positive image of the cafeteria so that participation continues to increase.</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985" t="22964" r="5718" b="21874"/>
          <a:stretch/>
        </p:blipFill>
        <p:spPr>
          <a:xfrm>
            <a:off x="2084085" y="3130067"/>
            <a:ext cx="5011659" cy="316673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2073" y="291089"/>
            <a:ext cx="609600" cy="609600"/>
          </a:xfrm>
          <a:prstGeom prst="rect">
            <a:avLst/>
          </a:prstGeom>
        </p:spPr>
      </p:pic>
    </p:spTree>
    <p:extLst>
      <p:ext uri="{BB962C8B-B14F-4D97-AF65-F5344CB8AC3E}">
        <p14:creationId xmlns:p14="http://schemas.microsoft.com/office/powerpoint/2010/main" val="119332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444" y="1612496"/>
            <a:ext cx="3780818" cy="3271870"/>
          </a:xfrm>
        </p:spPr>
        <p:txBody>
          <a:bodyPr/>
          <a:lstStyle/>
          <a:p>
            <a:pPr>
              <a:defRPr/>
            </a:pPr>
            <a:r>
              <a:rPr lang="en-US" dirty="0">
                <a:solidFill>
                  <a:srgbClr val="000000"/>
                </a:solidFill>
              </a:rPr>
              <a:t>Is the staff pictured representing the Café LA brand the way we would like?</a:t>
            </a:r>
          </a:p>
          <a:p>
            <a:endParaRPr lang="en-US" dirty="0"/>
          </a:p>
          <a:p>
            <a:endParaRPr lang="en-US" dirty="0"/>
          </a:p>
          <a:p>
            <a:endParaRPr lang="en-US" dirty="0"/>
          </a:p>
        </p:txBody>
      </p:sp>
      <p:sp>
        <p:nvSpPr>
          <p:cNvPr id="9" name="Oval 8"/>
          <p:cNvSpPr/>
          <p:nvPr/>
        </p:nvSpPr>
        <p:spPr>
          <a:xfrm>
            <a:off x="1590103" y="5113252"/>
            <a:ext cx="2431924" cy="1143000"/>
          </a:xfrm>
          <a:prstGeom prst="ellipse">
            <a:avLst/>
          </a:prstGeom>
          <a:ln w="57150">
            <a:solidFill>
              <a:srgbClr val="3ABF1F"/>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1" name="TextBox 10">
            <a:hlinkClick r:id="rId5" action="ppaction://hlinksldjump"/>
          </p:cNvPr>
          <p:cNvSpPr txBox="1"/>
          <p:nvPr/>
        </p:nvSpPr>
        <p:spPr>
          <a:xfrm>
            <a:off x="1888166" y="5474417"/>
            <a:ext cx="1892111" cy="461665"/>
          </a:xfrm>
          <a:prstGeom prst="rect">
            <a:avLst/>
          </a:prstGeom>
          <a:solidFill>
            <a:srgbClr val="00B050"/>
          </a:solidFill>
          <a:ln w="28575">
            <a:solidFill>
              <a:schemeClr val="tx1"/>
            </a:solidFill>
          </a:ln>
        </p:spPr>
        <p:txBody>
          <a:bodyPr wrap="square" rtlCol="0">
            <a:spAutoFit/>
          </a:bodyPr>
          <a:lstStyle/>
          <a:p>
            <a:pPr algn="ctr" defTabSz="914400"/>
            <a:r>
              <a:rPr lang="en-US" sz="2400" b="1" dirty="0">
                <a:solidFill>
                  <a:prstClr val="white"/>
                </a:solidFill>
              </a:rPr>
              <a:t>YES</a:t>
            </a:r>
          </a:p>
        </p:txBody>
      </p:sp>
      <p:sp>
        <p:nvSpPr>
          <p:cNvPr id="12" name="TextBox 11"/>
          <p:cNvSpPr txBox="1"/>
          <p:nvPr/>
        </p:nvSpPr>
        <p:spPr>
          <a:xfrm>
            <a:off x="4176063" y="5520581"/>
            <a:ext cx="577516" cy="369332"/>
          </a:xfrm>
          <a:prstGeom prst="rect">
            <a:avLst/>
          </a:prstGeom>
          <a:noFill/>
        </p:spPr>
        <p:txBody>
          <a:bodyPr wrap="square" rtlCol="0">
            <a:spAutoFit/>
          </a:bodyPr>
          <a:lstStyle/>
          <a:p>
            <a:pPr algn="ctr" defTabSz="914400"/>
            <a:r>
              <a:rPr lang="en-US" b="1" dirty="0">
                <a:solidFill>
                  <a:prstClr val="black"/>
                </a:solidFill>
              </a:rPr>
              <a:t>OR</a:t>
            </a:r>
          </a:p>
        </p:txBody>
      </p:sp>
      <p:sp>
        <p:nvSpPr>
          <p:cNvPr id="13" name="TextBox 12"/>
          <p:cNvSpPr txBox="1"/>
          <p:nvPr/>
        </p:nvSpPr>
        <p:spPr>
          <a:xfrm>
            <a:off x="3525256" y="5843745"/>
            <a:ext cx="184731" cy="369332"/>
          </a:xfrm>
          <a:prstGeom prst="rect">
            <a:avLst/>
          </a:prstGeom>
          <a:noFill/>
        </p:spPr>
        <p:txBody>
          <a:bodyPr wrap="none" rtlCol="0">
            <a:spAutoFit/>
          </a:bodyPr>
          <a:lstStyle/>
          <a:p>
            <a:pPr defTabSz="914400"/>
            <a:endParaRPr lang="en-US" dirty="0">
              <a:solidFill>
                <a:prstClr val="black"/>
              </a:solidFill>
            </a:endParaRPr>
          </a:p>
        </p:txBody>
      </p:sp>
      <p:sp>
        <p:nvSpPr>
          <p:cNvPr id="14" name="Title 1"/>
          <p:cNvSpPr txBox="1">
            <a:spLocks/>
          </p:cNvSpPr>
          <p:nvPr/>
        </p:nvSpPr>
        <p:spPr>
          <a:xfrm>
            <a:off x="563488" y="303460"/>
            <a:ext cx="6764076" cy="1143000"/>
          </a:xfrm>
          <a:prstGeom prst="rect">
            <a:avLst/>
          </a:prstGeom>
        </p:spPr>
        <p:txBody>
          <a:bodyPr vert="horz" lIns="91440" tIns="45720" rIns="91440" bIns="45720" rtlCol="0" anchor="ctr">
            <a:noAutofit/>
          </a:bodyPr>
          <a:lstStyle>
            <a:lvl1pPr algn="l" defTabSz="457189" rtl="0" eaLnBrk="1" latinLnBrk="0" hangingPunct="1">
              <a:spcBef>
                <a:spcPct val="0"/>
              </a:spcBef>
              <a:buNone/>
              <a:defRPr sz="4400" b="1" kern="1200">
                <a:solidFill>
                  <a:schemeClr val="tx1"/>
                </a:solidFill>
                <a:latin typeface="+mj-lt"/>
                <a:ea typeface="+mj-ea"/>
                <a:cs typeface="+mj-cs"/>
              </a:defRPr>
            </a:lvl1pPr>
          </a:lstStyle>
          <a:p>
            <a:pPr marL="0" lvl="1">
              <a:spcBef>
                <a:spcPct val="0"/>
              </a:spcBef>
            </a:pPr>
            <a:r>
              <a:rPr lang="en-US" sz="4000" b="1" kern="0" dirty="0">
                <a:solidFill>
                  <a:srgbClr val="000000"/>
                </a:solidFill>
              </a:rPr>
              <a:t>Food for Thought-Activity</a:t>
            </a:r>
            <a:endParaRPr lang="en-US" sz="4000" b="1" kern="0" dirty="0">
              <a:solidFill>
                <a:sysClr val="windowText" lastClr="00000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612496"/>
            <a:ext cx="3524250" cy="2747648"/>
          </a:xfrm>
          <a:prstGeom prst="rect">
            <a:avLst/>
          </a:prstGeom>
        </p:spPr>
      </p:pic>
      <p:sp>
        <p:nvSpPr>
          <p:cNvPr id="4" name="TextBox 3"/>
          <p:cNvSpPr txBox="1"/>
          <p:nvPr/>
        </p:nvSpPr>
        <p:spPr>
          <a:xfrm>
            <a:off x="1047750" y="4438650"/>
            <a:ext cx="7048500" cy="523220"/>
          </a:xfrm>
          <a:prstGeom prst="rect">
            <a:avLst/>
          </a:prstGeom>
          <a:noFill/>
        </p:spPr>
        <p:txBody>
          <a:bodyPr wrap="square" rtlCol="0">
            <a:spAutoFit/>
          </a:bodyPr>
          <a:lstStyle/>
          <a:p>
            <a:r>
              <a:rPr lang="en-US" sz="2800" dirty="0"/>
              <a:t>Click on the correct answer below to continue</a:t>
            </a:r>
          </a:p>
        </p:txBody>
      </p:sp>
      <p:pic>
        <p:nvPicPr>
          <p:cNvPr id="16" name="Picture 15"/>
          <p:cNvPicPr>
            <a:picLocks noChangeAspect="1"/>
          </p:cNvPicPr>
          <p:nvPr/>
        </p:nvPicPr>
        <p:blipFill>
          <a:blip r:embed="rId7"/>
          <a:stretch>
            <a:fillRect/>
          </a:stretch>
        </p:blipFill>
        <p:spPr>
          <a:xfrm>
            <a:off x="5185436" y="5382179"/>
            <a:ext cx="1908213" cy="64623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9793" y="265360"/>
            <a:ext cx="609600" cy="609600"/>
          </a:xfrm>
          <a:prstGeom prst="rect">
            <a:avLst/>
          </a:prstGeom>
        </p:spPr>
      </p:pic>
    </p:spTree>
    <p:extLst>
      <p:ext uri="{BB962C8B-B14F-4D97-AF65-F5344CB8AC3E}">
        <p14:creationId xmlns:p14="http://schemas.microsoft.com/office/powerpoint/2010/main" val="23121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audio>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718" y="1705230"/>
            <a:ext cx="7404818" cy="3203886"/>
          </a:xfrm>
        </p:spPr>
        <p:txBody>
          <a:bodyPr/>
          <a:lstStyle/>
          <a:p>
            <a:endParaRPr lang="en-US" dirty="0"/>
          </a:p>
          <a:p>
            <a:pPr algn="ctr">
              <a:defRPr/>
            </a:pPr>
            <a:r>
              <a:rPr lang="en-US" dirty="0">
                <a:solidFill>
                  <a:srgbClr val="000000"/>
                </a:solidFill>
              </a:rPr>
              <a:t>This photo shows what Café LA is about with teamwork and a smile for our customers we can increase participation.</a:t>
            </a:r>
          </a:p>
          <a:p>
            <a:endParaRPr lang="en-US" dirty="0"/>
          </a:p>
          <a:p>
            <a:endParaRPr lang="en-US" dirty="0"/>
          </a:p>
          <a:p>
            <a:endParaRPr lang="en-US" dirty="0"/>
          </a:p>
        </p:txBody>
      </p:sp>
      <p:sp>
        <p:nvSpPr>
          <p:cNvPr id="13" name="TextBox 12"/>
          <p:cNvSpPr txBox="1"/>
          <p:nvPr/>
        </p:nvSpPr>
        <p:spPr>
          <a:xfrm>
            <a:off x="3525256" y="5843745"/>
            <a:ext cx="184731" cy="369332"/>
          </a:xfrm>
          <a:prstGeom prst="rect">
            <a:avLst/>
          </a:prstGeom>
          <a:noFill/>
        </p:spPr>
        <p:txBody>
          <a:bodyPr wrap="none" rtlCol="0">
            <a:spAutoFit/>
          </a:bodyPr>
          <a:lstStyle/>
          <a:p>
            <a:pPr defTabSz="914400"/>
            <a:endParaRPr lang="en-US" dirty="0">
              <a:solidFill>
                <a:prstClr val="black"/>
              </a:solidFill>
            </a:endParaRPr>
          </a:p>
        </p:txBody>
      </p:sp>
      <p:sp>
        <p:nvSpPr>
          <p:cNvPr id="14" name="Title 1"/>
          <p:cNvSpPr txBox="1">
            <a:spLocks/>
          </p:cNvSpPr>
          <p:nvPr/>
        </p:nvSpPr>
        <p:spPr>
          <a:xfrm>
            <a:off x="563488" y="303460"/>
            <a:ext cx="6764076" cy="1143000"/>
          </a:xfrm>
          <a:prstGeom prst="rect">
            <a:avLst/>
          </a:prstGeom>
        </p:spPr>
        <p:txBody>
          <a:bodyPr vert="horz" lIns="91440" tIns="45720" rIns="91440" bIns="45720" rtlCol="0" anchor="ctr">
            <a:noAutofit/>
          </a:bodyPr>
          <a:lstStyle>
            <a:lvl1pPr algn="l" defTabSz="457189" rtl="0" eaLnBrk="1" latinLnBrk="0" hangingPunct="1">
              <a:spcBef>
                <a:spcPct val="0"/>
              </a:spcBef>
              <a:buNone/>
              <a:defRPr sz="4400" b="1" kern="1200">
                <a:solidFill>
                  <a:schemeClr val="tx1"/>
                </a:solidFill>
                <a:latin typeface="+mj-lt"/>
                <a:ea typeface="+mj-ea"/>
                <a:cs typeface="+mj-cs"/>
              </a:defRPr>
            </a:lvl1pPr>
          </a:lstStyle>
          <a:p>
            <a:pPr marL="0" lvl="1">
              <a:spcBef>
                <a:spcPct val="0"/>
              </a:spcBef>
            </a:pPr>
            <a:r>
              <a:rPr lang="en-US" sz="4000" b="1" kern="0" dirty="0">
                <a:solidFill>
                  <a:srgbClr val="000000"/>
                </a:solidFill>
              </a:rPr>
              <a:t>Food for Thought-Activity</a:t>
            </a:r>
            <a:endParaRPr lang="en-US" sz="4000" b="1" kern="0" dirty="0">
              <a:solidFill>
                <a:sysClr val="windowText" lastClr="00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090" y="3636614"/>
            <a:ext cx="3067820" cy="2391797"/>
          </a:xfrm>
          <a:prstGeom prst="rect">
            <a:avLst/>
          </a:prstGeom>
        </p:spPr>
      </p:pic>
      <p:sp>
        <p:nvSpPr>
          <p:cNvPr id="15" name="TextBox 14"/>
          <p:cNvSpPr txBox="1"/>
          <p:nvPr/>
        </p:nvSpPr>
        <p:spPr>
          <a:xfrm>
            <a:off x="3121662" y="1396364"/>
            <a:ext cx="2900676" cy="707886"/>
          </a:xfrm>
          <a:prstGeom prst="rect">
            <a:avLst/>
          </a:prstGeom>
          <a:solidFill>
            <a:srgbClr val="00B050"/>
          </a:solidFill>
          <a:ln w="28575">
            <a:solidFill>
              <a:schemeClr val="tx1"/>
            </a:solidFill>
          </a:ln>
        </p:spPr>
        <p:txBody>
          <a:bodyPr wrap="square" rtlCol="0">
            <a:spAutoFit/>
          </a:bodyPr>
          <a:lstStyle/>
          <a:p>
            <a:pPr algn="ctr" defTabSz="914400"/>
            <a:r>
              <a:rPr lang="en-US" sz="4000" b="1" dirty="0">
                <a:solidFill>
                  <a:prstClr val="white"/>
                </a:solidFill>
              </a:rPr>
              <a:t>YES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686" y="303460"/>
            <a:ext cx="609600" cy="609600"/>
          </a:xfrm>
          <a:prstGeom prst="rect">
            <a:avLst/>
          </a:prstGeom>
        </p:spPr>
      </p:pic>
    </p:spTree>
    <p:extLst>
      <p:ext uri="{BB962C8B-B14F-4D97-AF65-F5344CB8AC3E}">
        <p14:creationId xmlns:p14="http://schemas.microsoft.com/office/powerpoint/2010/main" val="184688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533401" y="1293063"/>
            <a:ext cx="7765210" cy="4800600"/>
          </a:xfrm>
        </p:spPr>
        <p:txBody>
          <a:bodyPr/>
          <a:lstStyle/>
          <a:p>
            <a:pPr marL="1371600" lvl="3" indent="0">
              <a:lnSpc>
                <a:spcPct val="90000"/>
              </a:lnSpc>
              <a:buNone/>
            </a:pPr>
            <a:endParaRPr lang="en-US" altLang="en-US" sz="2200" dirty="0">
              <a:solidFill>
                <a:srgbClr val="000000"/>
              </a:solidFill>
            </a:endParaRPr>
          </a:p>
          <a:p>
            <a:pPr lvl="1">
              <a:lnSpc>
                <a:spcPct val="90000"/>
              </a:lnSpc>
              <a:buFont typeface="Wingdings" panose="05000000000000000000" pitchFamily="2" charset="2"/>
              <a:buChar char="Ø"/>
            </a:pPr>
            <a:endParaRPr lang="en-US" altLang="en-US" sz="200" dirty="0">
              <a:solidFill>
                <a:srgbClr val="000000"/>
              </a:solidFill>
            </a:endParaRPr>
          </a:p>
          <a:p>
            <a:pPr>
              <a:lnSpc>
                <a:spcPct val="90000"/>
              </a:lnSpc>
              <a:buFont typeface="Wingdings 2" pitchFamily="18" charset="2"/>
              <a:buNone/>
            </a:pPr>
            <a:endParaRPr lang="en-US" altLang="en-US" sz="1200" dirty="0"/>
          </a:p>
          <a:p>
            <a:pPr>
              <a:lnSpc>
                <a:spcPct val="90000"/>
              </a:lnSpc>
              <a:buFont typeface="Wingdings 2" pitchFamily="18" charset="2"/>
              <a:buNone/>
            </a:pPr>
            <a:endParaRPr lang="en-US" altLang="en-US" dirty="0"/>
          </a:p>
        </p:txBody>
      </p:sp>
      <p:sp>
        <p:nvSpPr>
          <p:cNvPr id="5" name="Rectangle 3"/>
          <p:cNvSpPr txBox="1">
            <a:spLocks noChangeArrowheads="1"/>
          </p:cNvSpPr>
          <p:nvPr/>
        </p:nvSpPr>
        <p:spPr>
          <a:xfrm>
            <a:off x="499215" y="1355529"/>
            <a:ext cx="8152364" cy="522882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sz="2800" dirty="0">
                <a:solidFill>
                  <a:srgbClr val="000000"/>
                </a:solidFill>
              </a:rPr>
              <a:t>Café LA is striving to increase participation by providing nutritious meals and implementing new techniques and strategies that keep up with the competition and choices available to our students.</a:t>
            </a:r>
          </a:p>
          <a:p>
            <a:pPr marL="0" indent="0">
              <a:spcBef>
                <a:spcPts val="0"/>
              </a:spcBef>
              <a:spcAft>
                <a:spcPts val="1000"/>
              </a:spcAft>
              <a:buNone/>
            </a:pPr>
            <a:r>
              <a:rPr lang="en-US" sz="2800" dirty="0">
                <a:solidFill>
                  <a:srgbClr val="000000"/>
                </a:solidFill>
              </a:rPr>
              <a:t>To maximize participation we will go over:</a:t>
            </a:r>
            <a:endParaRPr lang="en-US" sz="1000" dirty="0">
              <a:solidFill>
                <a:srgbClr val="000000"/>
              </a:solidFill>
            </a:endParaRPr>
          </a:p>
          <a:p>
            <a:pPr lvl="1">
              <a:spcBef>
                <a:spcPts val="0"/>
              </a:spcBef>
              <a:spcAft>
                <a:spcPts val="600"/>
              </a:spcAft>
              <a:buFont typeface="Wingdings" panose="05000000000000000000" pitchFamily="2" charset="2"/>
              <a:buChar char="Ø"/>
            </a:pPr>
            <a:r>
              <a:rPr lang="en-US" sz="2600" dirty="0">
                <a:solidFill>
                  <a:srgbClr val="000000"/>
                </a:solidFill>
              </a:rPr>
              <a:t>Customer types and how to establish buy-in</a:t>
            </a:r>
          </a:p>
          <a:p>
            <a:pPr lvl="1">
              <a:spcBef>
                <a:spcPts val="0"/>
              </a:spcBef>
              <a:spcAft>
                <a:spcPts val="600"/>
              </a:spcAft>
              <a:buFont typeface="Wingdings" panose="05000000000000000000" pitchFamily="2" charset="2"/>
              <a:buChar char="Ø"/>
            </a:pPr>
            <a:r>
              <a:rPr lang="en-US" sz="2600" dirty="0">
                <a:solidFill>
                  <a:srgbClr val="000000"/>
                </a:solidFill>
              </a:rPr>
              <a:t>An effective approach that involves DPIE (Diagnose, Prescribe, Implement, Evaluate)</a:t>
            </a:r>
          </a:p>
          <a:p>
            <a:pPr lvl="1">
              <a:spcBef>
                <a:spcPts val="0"/>
              </a:spcBef>
              <a:spcAft>
                <a:spcPts val="600"/>
              </a:spcAft>
              <a:buFont typeface="Wingdings" panose="05000000000000000000" pitchFamily="2" charset="2"/>
              <a:buChar char="Ø"/>
            </a:pPr>
            <a:r>
              <a:rPr lang="en-US" sz="2600" dirty="0">
                <a:solidFill>
                  <a:srgbClr val="000000"/>
                </a:solidFill>
              </a:rPr>
              <a:t>Factors affecting participation</a:t>
            </a:r>
          </a:p>
          <a:p>
            <a:pPr lvl="2">
              <a:lnSpc>
                <a:spcPct val="90000"/>
              </a:lnSpc>
              <a:buFont typeface="Wingdings" panose="05000000000000000000" pitchFamily="2" charset="2"/>
              <a:buChar char="Ø"/>
            </a:pPr>
            <a:endParaRPr lang="en-US" altLang="en-US" sz="1000" dirty="0">
              <a:solidFill>
                <a:srgbClr val="000000"/>
              </a:solidFill>
            </a:endParaRPr>
          </a:p>
          <a:p>
            <a:pPr lvl="1">
              <a:lnSpc>
                <a:spcPct val="90000"/>
              </a:lnSpc>
              <a:buFont typeface="Wingdings 2" pitchFamily="18" charset="2"/>
              <a:buNone/>
            </a:pPr>
            <a:endParaRPr lang="en-US" altLang="en-US" sz="1000" dirty="0">
              <a:solidFill>
                <a:srgbClr val="000000"/>
              </a:solidFill>
            </a:endParaRPr>
          </a:p>
          <a:p>
            <a:pPr>
              <a:lnSpc>
                <a:spcPct val="90000"/>
              </a:lnSpc>
              <a:buFont typeface="Wingdings 2" pitchFamily="18" charset="2"/>
              <a:buNone/>
            </a:pPr>
            <a:endParaRPr lang="en-US" altLang="en-US" sz="1000" dirty="0">
              <a:solidFill>
                <a:srgbClr val="008000"/>
              </a:solidFill>
            </a:endParaRPr>
          </a:p>
          <a:p>
            <a:pPr>
              <a:lnSpc>
                <a:spcPct val="90000"/>
              </a:lnSpc>
              <a:buFont typeface="Wingdings 2" pitchFamily="18" charset="2"/>
              <a:buNone/>
            </a:pPr>
            <a:endParaRPr lang="en-US" altLang="en-US" sz="1000" dirty="0">
              <a:solidFill>
                <a:srgbClr val="008000"/>
              </a:solidFill>
            </a:endParaRPr>
          </a:p>
          <a:p>
            <a:pPr>
              <a:lnSpc>
                <a:spcPct val="90000"/>
              </a:lnSpc>
              <a:buFont typeface="Wingdings 2" pitchFamily="18" charset="2"/>
              <a:buNone/>
            </a:pPr>
            <a:endParaRPr lang="en-US" altLang="en-US" sz="1000" dirty="0">
              <a:solidFill>
                <a:srgbClr val="008000"/>
              </a:solidFill>
            </a:endParaRPr>
          </a:p>
        </p:txBody>
      </p:sp>
      <p:sp>
        <p:nvSpPr>
          <p:cNvPr id="6" name="Rectangle 2"/>
          <p:cNvSpPr txBox="1">
            <a:spLocks noChangeArrowheads="1"/>
          </p:cNvSpPr>
          <p:nvPr/>
        </p:nvSpPr>
        <p:spPr>
          <a:xfrm>
            <a:off x="262930" y="370021"/>
            <a:ext cx="8315319" cy="8858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71500" indent="-285750" algn="l"/>
            <a:r>
              <a:rPr lang="en-US" altLang="en-US" sz="4000" b="1" dirty="0">
                <a:solidFill>
                  <a:srgbClr val="000000"/>
                </a:solidFill>
              </a:rPr>
              <a:t>Overview</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3811" y="203333"/>
            <a:ext cx="609600" cy="609600"/>
          </a:xfrm>
          <a:prstGeom prst="rect">
            <a:avLst/>
          </a:prstGeom>
        </p:spPr>
      </p:pic>
    </p:spTree>
    <p:extLst>
      <p:ext uri="{BB962C8B-B14F-4D97-AF65-F5344CB8AC3E}">
        <p14:creationId xmlns:p14="http://schemas.microsoft.com/office/powerpoint/2010/main" val="228510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52405" y="290395"/>
            <a:ext cx="8229600" cy="1143000"/>
          </a:xfrm>
        </p:spPr>
        <p:txBody>
          <a:bodyPr>
            <a:normAutofit/>
          </a:bodyPr>
          <a:lstStyle/>
          <a:p>
            <a:pPr lvl="1" algn="l" defTabSz="457200" rtl="0">
              <a:spcBef>
                <a:spcPct val="0"/>
              </a:spcBef>
            </a:pPr>
            <a:r>
              <a:rPr lang="en-US" sz="4000" b="1" dirty="0">
                <a:latin typeface="+mj-lt"/>
              </a:rPr>
              <a:t>The Ambiance</a:t>
            </a:r>
          </a:p>
        </p:txBody>
      </p:sp>
      <p:sp>
        <p:nvSpPr>
          <p:cNvPr id="8" name="Content Placeholder 2"/>
          <p:cNvSpPr>
            <a:spLocks noGrp="1"/>
          </p:cNvSpPr>
          <p:nvPr>
            <p:ph idx="1"/>
          </p:nvPr>
        </p:nvSpPr>
        <p:spPr>
          <a:xfrm>
            <a:off x="501033" y="1444979"/>
            <a:ext cx="7738841" cy="4525963"/>
          </a:xfrm>
        </p:spPr>
        <p:txBody>
          <a:bodyPr>
            <a:noAutofit/>
          </a:bodyPr>
          <a:lstStyle/>
          <a:p>
            <a:pPr marL="0" indent="0">
              <a:spcBef>
                <a:spcPts val="0"/>
              </a:spcBef>
              <a:spcAft>
                <a:spcPts val="1000"/>
              </a:spcAft>
              <a:buNone/>
            </a:pPr>
            <a:r>
              <a:rPr lang="en-US" sz="2800" dirty="0">
                <a:solidFill>
                  <a:srgbClr val="000000"/>
                </a:solidFill>
              </a:rPr>
              <a:t>Applying changes to the physical concepts of your cafeteria will deliver your Café LA focused message through tangible visual aids and incorporates:</a:t>
            </a:r>
          </a:p>
          <a:p>
            <a:pPr lvl="1">
              <a:spcBef>
                <a:spcPts val="0"/>
              </a:spcBef>
              <a:spcAft>
                <a:spcPts val="400"/>
              </a:spcAft>
              <a:buFont typeface="Wingdings" panose="05000000000000000000" pitchFamily="2" charset="2"/>
              <a:buChar char="Ø"/>
            </a:pPr>
            <a:r>
              <a:rPr lang="en-US" sz="2600" dirty="0">
                <a:solidFill>
                  <a:srgbClr val="000000"/>
                </a:solidFill>
              </a:rPr>
              <a:t>Posters and signs</a:t>
            </a:r>
          </a:p>
          <a:p>
            <a:pPr lvl="1">
              <a:spcBef>
                <a:spcPts val="0"/>
              </a:spcBef>
              <a:spcAft>
                <a:spcPts val="400"/>
              </a:spcAft>
              <a:buFont typeface="Wingdings" panose="05000000000000000000" pitchFamily="2" charset="2"/>
              <a:buChar char="Ø"/>
            </a:pPr>
            <a:r>
              <a:rPr lang="en-US" sz="2600" dirty="0">
                <a:solidFill>
                  <a:srgbClr val="000000"/>
                </a:solidFill>
              </a:rPr>
              <a:t>Music and other effects</a:t>
            </a:r>
          </a:p>
          <a:p>
            <a:pPr lvl="1">
              <a:spcBef>
                <a:spcPts val="0"/>
              </a:spcBef>
              <a:spcAft>
                <a:spcPts val="400"/>
              </a:spcAft>
              <a:buFont typeface="Wingdings" panose="05000000000000000000" pitchFamily="2" charset="2"/>
              <a:buChar char="Ø"/>
            </a:pPr>
            <a:r>
              <a:rPr lang="en-US" sz="2600" dirty="0">
                <a:solidFill>
                  <a:srgbClr val="000000"/>
                </a:solidFill>
              </a:rPr>
              <a:t>Decor</a:t>
            </a:r>
          </a:p>
          <a:p>
            <a:pPr lvl="1">
              <a:spcBef>
                <a:spcPts val="0"/>
              </a:spcBef>
              <a:spcAft>
                <a:spcPts val="600"/>
              </a:spcAft>
              <a:buFont typeface="Wingdings" panose="05000000000000000000" pitchFamily="2" charset="2"/>
              <a:buChar char="Ø"/>
            </a:pPr>
            <a:r>
              <a:rPr lang="en-US" sz="2600" dirty="0">
                <a:solidFill>
                  <a:srgbClr val="000000"/>
                </a:solidFill>
              </a:rPr>
              <a:t>A focus on cleanliness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5" y="252295"/>
            <a:ext cx="609600" cy="609600"/>
          </a:xfrm>
          <a:prstGeom prst="rect">
            <a:avLst/>
          </a:prstGeom>
        </p:spPr>
      </p:pic>
    </p:spTree>
    <p:extLst>
      <p:ext uri="{BB962C8B-B14F-4D97-AF65-F5344CB8AC3E}">
        <p14:creationId xmlns:p14="http://schemas.microsoft.com/office/powerpoint/2010/main" val="29531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74219" y="321129"/>
            <a:ext cx="8229600" cy="1143000"/>
          </a:xfrm>
        </p:spPr>
        <p:txBody>
          <a:bodyPr>
            <a:normAutofit/>
          </a:bodyPr>
          <a:lstStyle/>
          <a:p>
            <a:pPr lvl="1" algn="l" defTabSz="457200" rtl="0">
              <a:spcBef>
                <a:spcPct val="0"/>
              </a:spcBef>
            </a:pPr>
            <a:r>
              <a:rPr lang="en-US" sz="4000" b="1" dirty="0">
                <a:solidFill>
                  <a:srgbClr val="000000"/>
                </a:solidFill>
                <a:latin typeface="+mj-lt"/>
              </a:rPr>
              <a:t>Posters &amp; Signs</a:t>
            </a:r>
            <a:endParaRPr lang="en-US" dirty="0"/>
          </a:p>
        </p:txBody>
      </p:sp>
      <p:sp>
        <p:nvSpPr>
          <p:cNvPr id="9" name="Content Placeholder 2"/>
          <p:cNvSpPr txBox="1">
            <a:spLocks/>
          </p:cNvSpPr>
          <p:nvPr/>
        </p:nvSpPr>
        <p:spPr>
          <a:xfrm>
            <a:off x="5889023" y="1522035"/>
            <a:ext cx="3954616"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p>
        </p:txBody>
      </p:sp>
      <p:sp>
        <p:nvSpPr>
          <p:cNvPr id="8" name="Content Placeholder 4"/>
          <p:cNvSpPr txBox="1">
            <a:spLocks/>
          </p:cNvSpPr>
          <p:nvPr/>
        </p:nvSpPr>
        <p:spPr>
          <a:xfrm>
            <a:off x="567170" y="1436480"/>
            <a:ext cx="4551289"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solidFill>
                  <a:srgbClr val="000000"/>
                </a:solidFill>
              </a:rPr>
              <a:t>Posters and signs take steps to inform our customers on many factors such as:</a:t>
            </a:r>
          </a:p>
          <a:p>
            <a:pPr lvl="1">
              <a:buFont typeface="Wingdings" panose="05000000000000000000" pitchFamily="2" charset="2"/>
              <a:buChar char="Ø"/>
            </a:pPr>
            <a:r>
              <a:rPr lang="en-US" sz="2600" dirty="0">
                <a:solidFill>
                  <a:srgbClr val="000000"/>
                </a:solidFill>
              </a:rPr>
              <a:t>Reimbursable meal requirements</a:t>
            </a:r>
          </a:p>
          <a:p>
            <a:pPr lvl="1">
              <a:buFont typeface="Wingdings" panose="05000000000000000000" pitchFamily="2" charset="2"/>
              <a:buChar char="Ø"/>
            </a:pPr>
            <a:r>
              <a:rPr lang="en-US" sz="2600" dirty="0">
                <a:solidFill>
                  <a:srgbClr val="000000"/>
                </a:solidFill>
              </a:rPr>
              <a:t>Menu items with fun creative names</a:t>
            </a:r>
          </a:p>
          <a:p>
            <a:pPr lvl="1">
              <a:buFont typeface="Wingdings" panose="05000000000000000000" pitchFamily="2" charset="2"/>
              <a:buChar char="Ø"/>
            </a:pPr>
            <a:r>
              <a:rPr lang="en-US" sz="2600" dirty="0">
                <a:solidFill>
                  <a:srgbClr val="000000"/>
                </a:solidFill>
              </a:rPr>
              <a:t>Colors that trigger appetite such as red, orange, yellow, and green</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4295" b="4077"/>
          <a:stretch/>
        </p:blipFill>
        <p:spPr>
          <a:xfrm>
            <a:off x="5617031" y="4134782"/>
            <a:ext cx="2588217" cy="17081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685" y="1322614"/>
            <a:ext cx="2030908" cy="265292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05248" y="116063"/>
            <a:ext cx="609600" cy="609600"/>
          </a:xfrm>
          <a:prstGeom prst="rect">
            <a:avLst/>
          </a:prstGeom>
        </p:spPr>
      </p:pic>
    </p:spTree>
    <p:extLst>
      <p:ext uri="{BB962C8B-B14F-4D97-AF65-F5344CB8AC3E}">
        <p14:creationId xmlns:p14="http://schemas.microsoft.com/office/powerpoint/2010/main" val="350484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200"/>
            <a:ext cx="8229600" cy="1143000"/>
          </a:xfrm>
        </p:spPr>
        <p:txBody>
          <a:bodyPr>
            <a:normAutofit/>
          </a:bodyPr>
          <a:lstStyle/>
          <a:p>
            <a:pPr algn="l"/>
            <a:r>
              <a:rPr lang="en-US" sz="4000" b="1" dirty="0">
                <a:solidFill>
                  <a:srgbClr val="000000"/>
                </a:solidFill>
              </a:rPr>
              <a:t>Looking Forward to New Posters</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0784" y="1414224"/>
            <a:ext cx="3494952" cy="4525963"/>
          </a:xfrm>
          <a:ln w="12700">
            <a:solidFill>
              <a:srgbClr val="000000"/>
            </a:solidFill>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3792"/>
          <a:stretch/>
        </p:blipFill>
        <p:spPr>
          <a:xfrm>
            <a:off x="4350661" y="1413097"/>
            <a:ext cx="3627001" cy="4521631"/>
          </a:xfrm>
          <a:prstGeom prst="rect">
            <a:avLst/>
          </a:prstGeom>
          <a:ln w="28575">
            <a:solidFill>
              <a:srgbClr val="4D4D4D"/>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260100"/>
            <a:ext cx="609600" cy="609600"/>
          </a:xfrm>
          <a:prstGeom prst="rect">
            <a:avLst/>
          </a:prstGeom>
        </p:spPr>
      </p:pic>
    </p:spTree>
    <p:extLst>
      <p:ext uri="{BB962C8B-B14F-4D97-AF65-F5344CB8AC3E}">
        <p14:creationId xmlns:p14="http://schemas.microsoft.com/office/powerpoint/2010/main" val="18325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29089"/>
            <a:ext cx="8229600" cy="1143000"/>
          </a:xfrm>
        </p:spPr>
        <p:txBody>
          <a:bodyPr>
            <a:normAutofit/>
          </a:bodyPr>
          <a:lstStyle/>
          <a:p>
            <a:pPr lvl="1" algn="l" defTabSz="457200" rtl="0">
              <a:spcBef>
                <a:spcPct val="0"/>
              </a:spcBef>
            </a:pPr>
            <a:r>
              <a:rPr lang="en-US" sz="4000" b="1" dirty="0">
                <a:solidFill>
                  <a:srgbClr val="000000"/>
                </a:solidFill>
                <a:latin typeface="+mj-lt"/>
              </a:rPr>
              <a:t>Cleanliness</a:t>
            </a:r>
            <a:endParaRPr lang="en-US" dirty="0"/>
          </a:p>
        </p:txBody>
      </p:sp>
      <p:sp>
        <p:nvSpPr>
          <p:cNvPr id="9" name="Content Placeholder 2"/>
          <p:cNvSpPr txBox="1">
            <a:spLocks/>
          </p:cNvSpPr>
          <p:nvPr/>
        </p:nvSpPr>
        <p:spPr>
          <a:xfrm>
            <a:off x="5889023" y="1522035"/>
            <a:ext cx="3954616"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524" y="1004642"/>
            <a:ext cx="3333298" cy="2234971"/>
          </a:xfrm>
          <a:prstGeom prst="rect">
            <a:avLst/>
          </a:prstGeom>
          <a:solidFill>
            <a:srgbClr val="FFFFFF">
              <a:shade val="85000"/>
            </a:srgbClr>
          </a:solidFill>
          <a:ln w="88900" cap="sq">
            <a:noFill/>
            <a:miter lim="800000"/>
          </a:ln>
          <a:effectLst/>
        </p:spPr>
      </p:pic>
      <p:pic>
        <p:nvPicPr>
          <p:cNvPr id="4" name="Picture 3"/>
          <p:cNvPicPr>
            <a:picLocks noChangeAspect="1"/>
          </p:cNvPicPr>
          <p:nvPr/>
        </p:nvPicPr>
        <p:blipFill>
          <a:blip r:embed="rId6"/>
          <a:stretch>
            <a:fillRect/>
          </a:stretch>
        </p:blipFill>
        <p:spPr>
          <a:xfrm>
            <a:off x="5339523" y="3337778"/>
            <a:ext cx="3333299" cy="2389552"/>
          </a:xfrm>
          <a:prstGeom prst="rect">
            <a:avLst/>
          </a:prstGeom>
        </p:spPr>
      </p:pic>
      <p:sp>
        <p:nvSpPr>
          <p:cNvPr id="5" name="Content Placeholder 4"/>
          <p:cNvSpPr>
            <a:spLocks noGrp="1"/>
          </p:cNvSpPr>
          <p:nvPr>
            <p:ph idx="1"/>
          </p:nvPr>
        </p:nvSpPr>
        <p:spPr>
          <a:xfrm>
            <a:off x="457200" y="1398724"/>
            <a:ext cx="4896301" cy="4525963"/>
          </a:xfrm>
        </p:spPr>
        <p:txBody>
          <a:bodyPr>
            <a:noAutofit/>
          </a:bodyPr>
          <a:lstStyle/>
          <a:p>
            <a:pPr marL="0" indent="0">
              <a:buNone/>
            </a:pPr>
            <a:r>
              <a:rPr lang="en-US" sz="2800" dirty="0">
                <a:solidFill>
                  <a:srgbClr val="000000"/>
                </a:solidFill>
              </a:rPr>
              <a:t>Cleanliness was among the highest factors when it comes to affects on participation.</a:t>
            </a:r>
          </a:p>
          <a:p>
            <a:pPr marL="0" indent="0">
              <a:buNone/>
            </a:pPr>
            <a:r>
              <a:rPr lang="en-US" sz="2800" dirty="0">
                <a:solidFill>
                  <a:srgbClr val="000000"/>
                </a:solidFill>
              </a:rPr>
              <a:t>Remember to:</a:t>
            </a:r>
          </a:p>
          <a:p>
            <a:pPr lvl="1">
              <a:buFont typeface="Wingdings" panose="05000000000000000000" pitchFamily="2" charset="2"/>
              <a:buChar char="Ø"/>
            </a:pPr>
            <a:r>
              <a:rPr lang="en-US" sz="2600" dirty="0">
                <a:solidFill>
                  <a:srgbClr val="000000"/>
                </a:solidFill>
              </a:rPr>
              <a:t>Maintain a clean working and serving environment</a:t>
            </a:r>
          </a:p>
          <a:p>
            <a:pPr lvl="1">
              <a:buFont typeface="Wingdings" panose="05000000000000000000" pitchFamily="2" charset="2"/>
              <a:buChar char="Ø"/>
            </a:pPr>
            <a:r>
              <a:rPr lang="en-US" sz="2600" dirty="0">
                <a:solidFill>
                  <a:srgbClr val="000000"/>
                </a:solidFill>
              </a:rPr>
              <a:t>Communicate needs to the Plant Manager</a:t>
            </a:r>
          </a:p>
          <a:p>
            <a:pPr lvl="1">
              <a:buFont typeface="Wingdings" panose="05000000000000000000" pitchFamily="2" charset="2"/>
              <a:buChar char="Ø"/>
            </a:pPr>
            <a:r>
              <a:rPr lang="en-US" sz="2600" dirty="0">
                <a:solidFill>
                  <a:srgbClr val="000000"/>
                </a:solidFill>
              </a:rPr>
              <a:t>Promote cleanliness to students that you serve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8022" y="197685"/>
            <a:ext cx="609600" cy="609600"/>
          </a:xfrm>
          <a:prstGeom prst="rect">
            <a:avLst/>
          </a:prstGeom>
        </p:spPr>
      </p:pic>
    </p:spTree>
    <p:extLst>
      <p:ext uri="{BB962C8B-B14F-4D97-AF65-F5344CB8AC3E}">
        <p14:creationId xmlns:p14="http://schemas.microsoft.com/office/powerpoint/2010/main" val="35996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a:solidFill>
                  <a:srgbClr val="000000"/>
                </a:solidFill>
              </a:rPr>
              <a:t>Music and Decor</a:t>
            </a:r>
          </a:p>
        </p:txBody>
      </p:sp>
      <p:sp>
        <p:nvSpPr>
          <p:cNvPr id="3" name="Content Placeholder 2"/>
          <p:cNvSpPr>
            <a:spLocks noGrp="1"/>
          </p:cNvSpPr>
          <p:nvPr>
            <p:ph idx="1"/>
          </p:nvPr>
        </p:nvSpPr>
        <p:spPr/>
        <p:txBody>
          <a:bodyPr/>
          <a:lstStyle/>
          <a:p>
            <a:pPr marL="0" indent="0">
              <a:spcBef>
                <a:spcPts val="0"/>
              </a:spcBef>
              <a:spcAft>
                <a:spcPts val="1000"/>
              </a:spcAft>
              <a:buNone/>
            </a:pPr>
            <a:r>
              <a:rPr lang="en-US" sz="2800" dirty="0">
                <a:solidFill>
                  <a:srgbClr val="000000"/>
                </a:solidFill>
              </a:rPr>
              <a:t>Popular music and seasonal décor help to make your cafeteria seem more welcoming. Decorate cafeterias tastefully and use music to:</a:t>
            </a:r>
          </a:p>
          <a:p>
            <a:pPr lvl="1">
              <a:buFont typeface="Wingdings" panose="05000000000000000000" pitchFamily="2" charset="2"/>
              <a:buChar char="Ø"/>
            </a:pPr>
            <a:r>
              <a:rPr lang="en-US" sz="2600" dirty="0">
                <a:solidFill>
                  <a:srgbClr val="000000"/>
                </a:solidFill>
              </a:rPr>
              <a:t>Grab attention</a:t>
            </a:r>
          </a:p>
          <a:p>
            <a:pPr lvl="1">
              <a:buFont typeface="Wingdings" panose="05000000000000000000" pitchFamily="2" charset="2"/>
              <a:buChar char="Ø"/>
            </a:pPr>
            <a:r>
              <a:rPr lang="en-US" sz="2600" dirty="0">
                <a:solidFill>
                  <a:srgbClr val="000000"/>
                </a:solidFill>
              </a:rPr>
              <a:t>Make wait times seem shorter</a:t>
            </a:r>
          </a:p>
          <a:p>
            <a:pPr lvl="1">
              <a:buFont typeface="Wingdings" panose="05000000000000000000" pitchFamily="2" charset="2"/>
              <a:buChar char="Ø"/>
            </a:pPr>
            <a:r>
              <a:rPr lang="en-US" sz="2600" dirty="0">
                <a:solidFill>
                  <a:srgbClr val="000000"/>
                </a:solidFill>
              </a:rPr>
              <a:t>Speed up the line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274638"/>
            <a:ext cx="609600" cy="609600"/>
          </a:xfrm>
          <a:prstGeom prst="rect">
            <a:avLst/>
          </a:prstGeom>
        </p:spPr>
      </p:pic>
    </p:spTree>
    <p:extLst>
      <p:ext uri="{BB962C8B-B14F-4D97-AF65-F5344CB8AC3E}">
        <p14:creationId xmlns:p14="http://schemas.microsoft.com/office/powerpoint/2010/main" val="385588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924550" cy="4525963"/>
          </a:xfrm>
        </p:spPr>
        <p:txBody>
          <a:bodyPr>
            <a:normAutofit/>
          </a:bodyPr>
          <a:lstStyle/>
          <a:p>
            <a:pPr marL="0" indent="0">
              <a:buNone/>
              <a:defRPr/>
            </a:pPr>
            <a:r>
              <a:rPr lang="en-US" altLang="en-US" sz="2800" dirty="0">
                <a:solidFill>
                  <a:srgbClr val="000000"/>
                </a:solidFill>
                <a:sym typeface="Wingdings" pitchFamily="2" charset="2"/>
              </a:rPr>
              <a:t>What is the Gold Standard?</a:t>
            </a:r>
          </a:p>
          <a:p>
            <a:pPr marL="857250" lvl="1" indent="-457200">
              <a:spcAft>
                <a:spcPts val="1000"/>
              </a:spcAft>
              <a:buFont typeface="Wingdings" panose="05000000000000000000" pitchFamily="2" charset="2"/>
              <a:buChar char="Ø"/>
              <a:defRPr/>
            </a:pPr>
            <a:r>
              <a:rPr lang="en-US" altLang="en-US" sz="2600" dirty="0">
                <a:solidFill>
                  <a:srgbClr val="000000"/>
                </a:solidFill>
                <a:sym typeface="Wingdings" pitchFamily="2" charset="2"/>
              </a:rPr>
              <a:t>The optimal sample menu item from which other items are to be modeled after.</a:t>
            </a:r>
          </a:p>
          <a:p>
            <a:pPr marL="857250" lvl="1" indent="-457200">
              <a:spcBef>
                <a:spcPts val="0"/>
              </a:spcBef>
              <a:spcAft>
                <a:spcPts val="1000"/>
              </a:spcAft>
              <a:buFont typeface="Wingdings" panose="05000000000000000000" pitchFamily="2" charset="2"/>
              <a:buChar char="Ø"/>
              <a:defRPr/>
            </a:pPr>
            <a:r>
              <a:rPr lang="en-US" altLang="en-US" sz="2600" dirty="0">
                <a:solidFill>
                  <a:srgbClr val="000000"/>
                </a:solidFill>
                <a:sym typeface="Wingdings" pitchFamily="2" charset="2"/>
              </a:rPr>
              <a:t>Follows standardized recipes</a:t>
            </a:r>
          </a:p>
          <a:p>
            <a:pPr marL="0" indent="0">
              <a:spcBef>
                <a:spcPts val="0"/>
              </a:spcBef>
              <a:spcAft>
                <a:spcPts val="1000"/>
              </a:spcAft>
              <a:buNone/>
              <a:defRPr/>
            </a:pPr>
            <a:r>
              <a:rPr lang="en-US" altLang="en-US" sz="2800" dirty="0">
                <a:solidFill>
                  <a:srgbClr val="000000"/>
                </a:solidFill>
                <a:sym typeface="Wingdings" pitchFamily="2" charset="2"/>
              </a:rPr>
              <a:t>Why is the Gold Standard important?</a:t>
            </a:r>
          </a:p>
          <a:p>
            <a:pPr marL="857250" lvl="1" indent="-457200" fontAlgn="auto">
              <a:spcBef>
                <a:spcPts val="0"/>
              </a:spcBef>
              <a:spcAft>
                <a:spcPts val="1000"/>
              </a:spcAft>
              <a:buFont typeface="Wingdings" panose="05000000000000000000" pitchFamily="2" charset="2"/>
              <a:buChar char="Ø"/>
              <a:defRPr/>
            </a:pPr>
            <a:r>
              <a:rPr lang="en-US" altLang="en-US" sz="2600" dirty="0">
                <a:solidFill>
                  <a:srgbClr val="000000"/>
                </a:solidFill>
                <a:sym typeface="Wingdings" pitchFamily="2" charset="2"/>
              </a:rPr>
              <a:t>Controls food &amp; labor cost</a:t>
            </a:r>
          </a:p>
          <a:p>
            <a:pPr marL="857250" lvl="1" indent="-457200" fontAlgn="auto">
              <a:spcBef>
                <a:spcPts val="0"/>
              </a:spcBef>
              <a:spcAft>
                <a:spcPts val="1000"/>
              </a:spcAft>
              <a:buFont typeface="Wingdings" panose="05000000000000000000" pitchFamily="2" charset="2"/>
              <a:buChar char="Ø"/>
              <a:defRPr/>
            </a:pPr>
            <a:r>
              <a:rPr lang="en-US" altLang="en-US" sz="2600" dirty="0">
                <a:solidFill>
                  <a:srgbClr val="000000"/>
                </a:solidFill>
                <a:sym typeface="Wingdings" pitchFamily="2" charset="2"/>
              </a:rPr>
              <a:t>Provides a visually appealing product</a:t>
            </a:r>
          </a:p>
          <a:p>
            <a:pPr marL="0" indent="0">
              <a:buNone/>
            </a:pPr>
            <a:endParaRPr lang="en-US" sz="2600" dirty="0">
              <a:solidFill>
                <a:srgbClr val="000000"/>
              </a:solidFill>
            </a:endParaRPr>
          </a:p>
        </p:txBody>
      </p:sp>
      <p:pic>
        <p:nvPicPr>
          <p:cNvPr id="5122" name="Picture 2" descr="http://macrobusiness.com.au/wp-content/uploads/2011/06/gold_logo_qcv.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301" y="2438400"/>
            <a:ext cx="2743849" cy="18780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3694" y="321132"/>
            <a:ext cx="8229600" cy="1143000"/>
          </a:xfrm>
        </p:spPr>
        <p:txBody>
          <a:bodyPr>
            <a:normAutofit/>
          </a:bodyPr>
          <a:lstStyle/>
          <a:p>
            <a:pPr algn="l"/>
            <a:r>
              <a:rPr lang="en-US" sz="4000" b="1" dirty="0">
                <a:solidFill>
                  <a:srgbClr val="000000"/>
                </a:solidFill>
              </a:rPr>
              <a:t>Food Quality - The Gold Standard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550" y="283032"/>
            <a:ext cx="609600" cy="609600"/>
          </a:xfrm>
          <a:prstGeom prst="rect">
            <a:avLst/>
          </a:prstGeom>
        </p:spPr>
      </p:pic>
    </p:spTree>
    <p:extLst>
      <p:ext uri="{BB962C8B-B14F-4D97-AF65-F5344CB8AC3E}">
        <p14:creationId xmlns:p14="http://schemas.microsoft.com/office/powerpoint/2010/main" val="38482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575" y="1596968"/>
            <a:ext cx="3514488" cy="3239289"/>
          </a:xfrm>
        </p:spPr>
        <p:txBody>
          <a:bodyPr/>
          <a:lstStyle/>
          <a:p>
            <a:pPr>
              <a:defRPr/>
            </a:pPr>
            <a:r>
              <a:rPr lang="en-US" dirty="0">
                <a:solidFill>
                  <a:srgbClr val="000000"/>
                </a:solidFill>
              </a:rPr>
              <a:t>Do the following menu</a:t>
            </a:r>
          </a:p>
          <a:p>
            <a:pPr>
              <a:defRPr/>
            </a:pPr>
            <a:r>
              <a:rPr lang="en-US" dirty="0">
                <a:solidFill>
                  <a:srgbClr val="000000"/>
                </a:solidFill>
              </a:rPr>
              <a:t>items represent what a gold standard item would look like?</a:t>
            </a:r>
          </a:p>
          <a:p>
            <a:endParaRPr lang="en-US" dirty="0"/>
          </a:p>
          <a:p>
            <a:endParaRPr lang="en-US" dirty="0"/>
          </a:p>
          <a:p>
            <a:endParaRPr lang="en-US" dirty="0"/>
          </a:p>
        </p:txBody>
      </p:sp>
      <p:sp>
        <p:nvSpPr>
          <p:cNvPr id="9" name="Oval 8"/>
          <p:cNvSpPr/>
          <p:nvPr/>
        </p:nvSpPr>
        <p:spPr>
          <a:xfrm>
            <a:off x="694753" y="4847570"/>
            <a:ext cx="3461932" cy="1294382"/>
          </a:xfrm>
          <a:prstGeom prst="ellipse">
            <a:avLst/>
          </a:prstGeom>
          <a:ln w="57150">
            <a:solidFill>
              <a:srgbClr val="3ABF1F"/>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TextBox 11"/>
          <p:cNvSpPr txBox="1"/>
          <p:nvPr/>
        </p:nvSpPr>
        <p:spPr>
          <a:xfrm>
            <a:off x="4233212" y="5252815"/>
            <a:ext cx="810325" cy="523220"/>
          </a:xfrm>
          <a:prstGeom prst="rect">
            <a:avLst/>
          </a:prstGeom>
          <a:noFill/>
        </p:spPr>
        <p:txBody>
          <a:bodyPr wrap="square" rtlCol="0">
            <a:spAutoFit/>
          </a:bodyPr>
          <a:lstStyle/>
          <a:p>
            <a:pPr algn="ctr" defTabSz="914400"/>
            <a:r>
              <a:rPr lang="en-US" sz="2800" b="1" dirty="0">
                <a:solidFill>
                  <a:prstClr val="black"/>
                </a:solidFill>
              </a:rPr>
              <a:t>OR</a:t>
            </a:r>
          </a:p>
        </p:txBody>
      </p:sp>
      <p:sp>
        <p:nvSpPr>
          <p:cNvPr id="13" name="TextBox 12"/>
          <p:cNvSpPr txBox="1"/>
          <p:nvPr/>
        </p:nvSpPr>
        <p:spPr>
          <a:xfrm>
            <a:off x="3525256" y="5843745"/>
            <a:ext cx="184731" cy="369332"/>
          </a:xfrm>
          <a:prstGeom prst="rect">
            <a:avLst/>
          </a:prstGeom>
          <a:noFill/>
        </p:spPr>
        <p:txBody>
          <a:bodyPr wrap="none" rtlCol="0">
            <a:spAutoFit/>
          </a:bodyPr>
          <a:lstStyle/>
          <a:p>
            <a:pPr defTabSz="914400"/>
            <a:endParaRPr lang="en-US" dirty="0">
              <a:solidFill>
                <a:prstClr val="black"/>
              </a:solidFill>
            </a:endParaRPr>
          </a:p>
        </p:txBody>
      </p:sp>
      <p:sp>
        <p:nvSpPr>
          <p:cNvPr id="14" name="Title 1"/>
          <p:cNvSpPr txBox="1">
            <a:spLocks/>
          </p:cNvSpPr>
          <p:nvPr/>
        </p:nvSpPr>
        <p:spPr>
          <a:xfrm>
            <a:off x="563488" y="303460"/>
            <a:ext cx="6764076" cy="1143000"/>
          </a:xfrm>
          <a:prstGeom prst="rect">
            <a:avLst/>
          </a:prstGeom>
        </p:spPr>
        <p:txBody>
          <a:bodyPr vert="horz" lIns="91440" tIns="45720" rIns="91440" bIns="45720" rtlCol="0" anchor="ctr">
            <a:noAutofit/>
          </a:bodyPr>
          <a:lstStyle>
            <a:lvl1pPr algn="l" defTabSz="457189" rtl="0" eaLnBrk="1" latinLnBrk="0" hangingPunct="1">
              <a:spcBef>
                <a:spcPct val="0"/>
              </a:spcBef>
              <a:buNone/>
              <a:defRPr sz="4400" b="1" kern="1200">
                <a:solidFill>
                  <a:schemeClr val="tx1"/>
                </a:solidFill>
                <a:latin typeface="+mj-lt"/>
                <a:ea typeface="+mj-ea"/>
                <a:cs typeface="+mj-cs"/>
              </a:defRPr>
            </a:lvl1pPr>
          </a:lstStyle>
          <a:p>
            <a:pPr marL="0" lvl="1">
              <a:spcBef>
                <a:spcPct val="0"/>
              </a:spcBef>
            </a:pPr>
            <a:r>
              <a:rPr lang="en-US" sz="4000" b="1" kern="0" dirty="0">
                <a:solidFill>
                  <a:srgbClr val="000000"/>
                </a:solidFill>
              </a:rPr>
              <a:t>Activity – The Gold Standard</a:t>
            </a:r>
            <a:endParaRPr lang="en-US" sz="4000" b="1" kern="0" dirty="0">
              <a:solidFill>
                <a:sysClr val="windowText" lastClr="000000"/>
              </a:solidFill>
            </a:endParaRPr>
          </a:p>
        </p:txBody>
      </p:sp>
      <p:pic>
        <p:nvPicPr>
          <p:cNvPr id="2" name="Picture 1"/>
          <p:cNvPicPr>
            <a:picLocks noChangeAspect="1"/>
          </p:cNvPicPr>
          <p:nvPr/>
        </p:nvPicPr>
        <p:blipFill>
          <a:blip r:embed="rId5">
            <a:lum bright="19000"/>
            <a:extLst>
              <a:ext uri="{28A0092B-C50C-407E-A947-70E740481C1C}">
                <a14:useLocalDpi xmlns:a14="http://schemas.microsoft.com/office/drawing/2010/main" val="0"/>
              </a:ext>
            </a:extLst>
          </a:blip>
          <a:stretch>
            <a:fillRect/>
          </a:stretch>
        </p:blipFill>
        <p:spPr>
          <a:xfrm>
            <a:off x="4601179" y="1596968"/>
            <a:ext cx="3650769" cy="2613082"/>
          </a:xfrm>
          <a:prstGeom prst="rect">
            <a:avLst/>
          </a:prstGeom>
        </p:spPr>
      </p:pic>
      <p:sp>
        <p:nvSpPr>
          <p:cNvPr id="15" name="TextBox 14"/>
          <p:cNvSpPr txBox="1"/>
          <p:nvPr/>
        </p:nvSpPr>
        <p:spPr>
          <a:xfrm>
            <a:off x="1047750" y="4362450"/>
            <a:ext cx="7048500" cy="523220"/>
          </a:xfrm>
          <a:prstGeom prst="rect">
            <a:avLst/>
          </a:prstGeom>
          <a:noFill/>
        </p:spPr>
        <p:txBody>
          <a:bodyPr wrap="square" rtlCol="0">
            <a:spAutoFit/>
          </a:bodyPr>
          <a:lstStyle/>
          <a:p>
            <a:r>
              <a:rPr lang="en-US" sz="2800" dirty="0"/>
              <a:t>Click on the correct answer below to continue</a:t>
            </a:r>
          </a:p>
        </p:txBody>
      </p:sp>
      <p:pic>
        <p:nvPicPr>
          <p:cNvPr id="4" name="Picture 3"/>
          <p:cNvPicPr>
            <a:picLocks noChangeAspect="1"/>
          </p:cNvPicPr>
          <p:nvPr/>
        </p:nvPicPr>
        <p:blipFill rotWithShape="1">
          <a:blip r:embed="rId6"/>
          <a:srcRect t="5630" b="20073"/>
          <a:stretch/>
        </p:blipFill>
        <p:spPr>
          <a:xfrm>
            <a:off x="5319159" y="5139686"/>
            <a:ext cx="2715768" cy="683336"/>
          </a:xfrm>
          <a:prstGeom prst="rect">
            <a:avLst/>
          </a:prstGeom>
        </p:spPr>
      </p:pic>
      <p:sp>
        <p:nvSpPr>
          <p:cNvPr id="11" name="TextBox 10">
            <a:hlinkClick r:id="rId7" action="ppaction://hlinksldjump"/>
          </p:cNvPr>
          <p:cNvSpPr txBox="1"/>
          <p:nvPr/>
        </p:nvSpPr>
        <p:spPr>
          <a:xfrm>
            <a:off x="1067835" y="5137378"/>
            <a:ext cx="2715768" cy="685644"/>
          </a:xfrm>
          <a:prstGeom prst="rect">
            <a:avLst/>
          </a:prstGeom>
          <a:solidFill>
            <a:srgbClr val="00B050"/>
          </a:solidFill>
          <a:ln w="38100">
            <a:solidFill>
              <a:schemeClr val="tx1"/>
            </a:solidFill>
          </a:ln>
        </p:spPr>
        <p:txBody>
          <a:bodyPr wrap="square" rtlCol="0" anchor="ctr">
            <a:noAutofit/>
          </a:bodyPr>
          <a:lstStyle/>
          <a:p>
            <a:pPr algn="ctr" defTabSz="914400"/>
            <a:r>
              <a:rPr lang="en-US" sz="3200" b="1" dirty="0">
                <a:solidFill>
                  <a:prstClr val="white"/>
                </a:solidFill>
              </a:rPr>
              <a:t>YES</a:t>
            </a:r>
            <a:r>
              <a:rPr lang="en-US" sz="2400" b="1" dirty="0">
                <a:solidFill>
                  <a:prstClr val="white"/>
                </a:solidFill>
              </a:rPr>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6250" y="265360"/>
            <a:ext cx="609600" cy="609600"/>
          </a:xfrm>
          <a:prstGeom prst="rect">
            <a:avLst/>
          </a:prstGeom>
        </p:spPr>
      </p:pic>
    </p:spTree>
    <p:extLst>
      <p:ext uri="{BB962C8B-B14F-4D97-AF65-F5344CB8AC3E}">
        <p14:creationId xmlns:p14="http://schemas.microsoft.com/office/powerpoint/2010/main" val="4084349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audio>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25256" y="5843745"/>
            <a:ext cx="184731" cy="369332"/>
          </a:xfrm>
          <a:prstGeom prst="rect">
            <a:avLst/>
          </a:prstGeom>
          <a:noFill/>
        </p:spPr>
        <p:txBody>
          <a:bodyPr wrap="none" rtlCol="0">
            <a:spAutoFit/>
          </a:bodyPr>
          <a:lstStyle/>
          <a:p>
            <a:pPr defTabSz="914400"/>
            <a:endParaRPr lang="en-US" dirty="0">
              <a:solidFill>
                <a:prstClr val="black"/>
              </a:solidFill>
            </a:endParaRPr>
          </a:p>
        </p:txBody>
      </p:sp>
      <p:pic>
        <p:nvPicPr>
          <p:cNvPr id="2" name="Picture 1"/>
          <p:cNvPicPr>
            <a:picLocks noChangeAspect="1"/>
          </p:cNvPicPr>
          <p:nvPr/>
        </p:nvPicPr>
        <p:blipFill>
          <a:blip r:embed="rId5">
            <a:lum bright="19000"/>
            <a:extLst>
              <a:ext uri="{28A0092B-C50C-407E-A947-70E740481C1C}">
                <a14:useLocalDpi xmlns:a14="http://schemas.microsoft.com/office/drawing/2010/main" val="0"/>
              </a:ext>
            </a:extLst>
          </a:blip>
          <a:stretch>
            <a:fillRect/>
          </a:stretch>
        </p:blipFill>
        <p:spPr>
          <a:xfrm>
            <a:off x="2730500" y="3772149"/>
            <a:ext cx="3650769" cy="2435747"/>
          </a:xfrm>
          <a:prstGeom prst="rect">
            <a:avLst/>
          </a:prstGeom>
        </p:spPr>
      </p:pic>
      <p:sp>
        <p:nvSpPr>
          <p:cNvPr id="15" name="Content Placeholder 2"/>
          <p:cNvSpPr txBox="1">
            <a:spLocks/>
          </p:cNvSpPr>
          <p:nvPr/>
        </p:nvSpPr>
        <p:spPr>
          <a:xfrm>
            <a:off x="900468" y="1876680"/>
            <a:ext cx="7404818" cy="3203886"/>
          </a:xfrm>
          <a:prstGeom prst="rect">
            <a:avLst/>
          </a:prstGeom>
        </p:spPr>
        <p:txBody>
          <a:bodyPr vert="horz" lIns="91440" tIns="45720" rIns="91440" bIns="45720" rtlCol="0">
            <a:normAutofit/>
          </a:bodyPr>
          <a:lstStyle>
            <a:lvl1pPr marL="0" indent="0" algn="l" defTabSz="457189"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377" indent="-457189" algn="l" defTabSz="457189"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2971" indent="-228594" algn="l" defTabSz="457189"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160" indent="-228594" algn="l" defTabSz="457189"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349" indent="-228594" algn="l" defTabSz="457189"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algn="ctr">
              <a:defRPr/>
            </a:pPr>
            <a:r>
              <a:rPr lang="en-US" dirty="0">
                <a:solidFill>
                  <a:srgbClr val="000000"/>
                </a:solidFill>
              </a:rPr>
              <a:t>This photo is a great example of following the gold standard during production to ensure that menu items consistently look appealing.</a:t>
            </a:r>
          </a:p>
          <a:p>
            <a:endParaRPr lang="en-US" dirty="0"/>
          </a:p>
          <a:p>
            <a:endParaRPr lang="en-US" dirty="0"/>
          </a:p>
          <a:p>
            <a:endParaRPr lang="en-US" dirty="0"/>
          </a:p>
        </p:txBody>
      </p:sp>
      <p:sp>
        <p:nvSpPr>
          <p:cNvPr id="16" name="TextBox 15"/>
          <p:cNvSpPr txBox="1"/>
          <p:nvPr/>
        </p:nvSpPr>
        <p:spPr>
          <a:xfrm>
            <a:off x="3121662" y="1415414"/>
            <a:ext cx="2900676" cy="707886"/>
          </a:xfrm>
          <a:prstGeom prst="rect">
            <a:avLst/>
          </a:prstGeom>
          <a:solidFill>
            <a:srgbClr val="00B050"/>
          </a:solidFill>
          <a:ln w="28575">
            <a:solidFill>
              <a:schemeClr val="tx1"/>
            </a:solidFill>
          </a:ln>
        </p:spPr>
        <p:txBody>
          <a:bodyPr wrap="square" rtlCol="0">
            <a:spAutoFit/>
          </a:bodyPr>
          <a:lstStyle/>
          <a:p>
            <a:pPr algn="ctr" defTabSz="914400"/>
            <a:r>
              <a:rPr lang="en-US" sz="4000" b="1" dirty="0">
                <a:solidFill>
                  <a:prstClr val="white"/>
                </a:solidFill>
              </a:rPr>
              <a:t>YES</a:t>
            </a:r>
          </a:p>
        </p:txBody>
      </p:sp>
      <p:sp>
        <p:nvSpPr>
          <p:cNvPr id="8" name="Title 1"/>
          <p:cNvSpPr txBox="1">
            <a:spLocks/>
          </p:cNvSpPr>
          <p:nvPr/>
        </p:nvSpPr>
        <p:spPr>
          <a:xfrm>
            <a:off x="563488" y="303460"/>
            <a:ext cx="6764076" cy="1143000"/>
          </a:xfrm>
          <a:prstGeom prst="rect">
            <a:avLst/>
          </a:prstGeom>
        </p:spPr>
        <p:txBody>
          <a:bodyPr vert="horz" lIns="91440" tIns="45720" rIns="91440" bIns="45720" rtlCol="0" anchor="ctr">
            <a:noAutofit/>
          </a:bodyPr>
          <a:lstStyle>
            <a:lvl1pPr algn="l" defTabSz="457189" rtl="0" eaLnBrk="1" latinLnBrk="0" hangingPunct="1">
              <a:spcBef>
                <a:spcPct val="0"/>
              </a:spcBef>
              <a:buNone/>
              <a:defRPr sz="4400" b="1" kern="1200">
                <a:solidFill>
                  <a:schemeClr val="tx1"/>
                </a:solidFill>
                <a:latin typeface="+mj-lt"/>
                <a:ea typeface="+mj-ea"/>
                <a:cs typeface="+mj-cs"/>
              </a:defRPr>
            </a:lvl1pPr>
          </a:lstStyle>
          <a:p>
            <a:pPr marL="0" lvl="1">
              <a:spcBef>
                <a:spcPct val="0"/>
              </a:spcBef>
            </a:pPr>
            <a:r>
              <a:rPr lang="en-US" sz="4000" b="1" kern="0" dirty="0">
                <a:solidFill>
                  <a:srgbClr val="000000"/>
                </a:solidFill>
              </a:rPr>
              <a:t>Activity – The Gold Standard</a:t>
            </a:r>
            <a:endParaRPr lang="en-US" sz="4000" b="1" kern="0" dirty="0">
              <a:solidFill>
                <a:sysClr val="windowText" lastClr="00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0486" y="303460"/>
            <a:ext cx="609600" cy="609600"/>
          </a:xfrm>
          <a:prstGeom prst="rect">
            <a:avLst/>
          </a:prstGeom>
        </p:spPr>
      </p:pic>
    </p:spTree>
    <p:extLst>
      <p:ext uri="{BB962C8B-B14F-4D97-AF65-F5344CB8AC3E}">
        <p14:creationId xmlns:p14="http://schemas.microsoft.com/office/powerpoint/2010/main" val="209502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188" y="1325880"/>
            <a:ext cx="8020375" cy="4525963"/>
          </a:xfrm>
        </p:spPr>
        <p:txBody>
          <a:bodyPr>
            <a:noAutofit/>
          </a:bodyPr>
          <a:lstStyle/>
          <a:p>
            <a:pPr marL="0" indent="0">
              <a:spcBef>
                <a:spcPts val="0"/>
              </a:spcBef>
              <a:spcAft>
                <a:spcPts val="1200"/>
              </a:spcAft>
              <a:buNone/>
            </a:pPr>
            <a:r>
              <a:rPr lang="en-US" sz="2800" dirty="0">
                <a:solidFill>
                  <a:srgbClr val="000000"/>
                </a:solidFill>
              </a:rPr>
              <a:t>Long wait lines experienced during meal service can discourage customers from choosing to participate in your meal programs.</a:t>
            </a:r>
          </a:p>
          <a:p>
            <a:pPr marL="0" indent="0">
              <a:spcBef>
                <a:spcPts val="0"/>
              </a:spcBef>
              <a:spcAft>
                <a:spcPts val="1200"/>
              </a:spcAft>
              <a:buNone/>
            </a:pPr>
            <a:r>
              <a:rPr lang="en-US" sz="2800" dirty="0">
                <a:solidFill>
                  <a:srgbClr val="000000"/>
                </a:solidFill>
              </a:rPr>
              <a:t>Small adjustments to your meal service will translate to large increases in participation, focus on:</a:t>
            </a:r>
          </a:p>
          <a:p>
            <a:pPr lvl="1">
              <a:spcBef>
                <a:spcPts val="0"/>
              </a:spcBef>
              <a:spcAft>
                <a:spcPts val="400"/>
              </a:spcAft>
              <a:buFont typeface="Wingdings" panose="05000000000000000000" pitchFamily="2" charset="2"/>
              <a:buChar char="Ø"/>
            </a:pPr>
            <a:r>
              <a:rPr lang="en-US" sz="2600" dirty="0">
                <a:solidFill>
                  <a:srgbClr val="000000"/>
                </a:solidFill>
              </a:rPr>
              <a:t>Proper line set-up</a:t>
            </a:r>
          </a:p>
          <a:p>
            <a:pPr lvl="1">
              <a:spcBef>
                <a:spcPts val="0"/>
              </a:spcBef>
              <a:spcAft>
                <a:spcPts val="400"/>
              </a:spcAft>
              <a:buFont typeface="Wingdings" panose="05000000000000000000" pitchFamily="2" charset="2"/>
              <a:buChar char="Ø"/>
            </a:pPr>
            <a:r>
              <a:rPr lang="en-US" sz="2600" dirty="0">
                <a:solidFill>
                  <a:srgbClr val="000000"/>
                </a:solidFill>
              </a:rPr>
              <a:t>Starting meal service on time</a:t>
            </a:r>
          </a:p>
          <a:p>
            <a:pPr lvl="1">
              <a:spcBef>
                <a:spcPts val="0"/>
              </a:spcBef>
              <a:spcAft>
                <a:spcPts val="400"/>
              </a:spcAft>
              <a:buFont typeface="Wingdings" panose="05000000000000000000" pitchFamily="2" charset="2"/>
              <a:buChar char="Ø"/>
            </a:pPr>
            <a:r>
              <a:rPr lang="en-US" sz="2600" dirty="0">
                <a:solidFill>
                  <a:srgbClr val="000000"/>
                </a:solidFill>
              </a:rPr>
              <a:t>Increasing the speed of service</a:t>
            </a:r>
          </a:p>
        </p:txBody>
      </p:sp>
      <p:sp>
        <p:nvSpPr>
          <p:cNvPr id="5" name="Title 1"/>
          <p:cNvSpPr>
            <a:spLocks noGrp="1"/>
          </p:cNvSpPr>
          <p:nvPr>
            <p:ph type="title"/>
          </p:nvPr>
        </p:nvSpPr>
        <p:spPr>
          <a:xfrm>
            <a:off x="530419" y="313539"/>
            <a:ext cx="8441028" cy="1143000"/>
          </a:xfrm>
        </p:spPr>
        <p:txBody>
          <a:bodyPr>
            <a:noAutofit/>
          </a:bodyPr>
          <a:lstStyle/>
          <a:p>
            <a:pPr lvl="1" algn="l" defTabSz="457200" rtl="0">
              <a:spcBef>
                <a:spcPct val="0"/>
              </a:spcBef>
            </a:pPr>
            <a:r>
              <a:rPr lang="en-US" sz="4000" b="1" dirty="0">
                <a:solidFill>
                  <a:srgbClr val="000000"/>
                </a:solidFill>
                <a:latin typeface="+mj-lt"/>
              </a:rPr>
              <a:t>Timing</a:t>
            </a:r>
            <a:endParaRPr lang="en-US" sz="40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1847" y="210110"/>
            <a:ext cx="609600" cy="609600"/>
          </a:xfrm>
          <a:prstGeom prst="rect">
            <a:avLst/>
          </a:prstGeom>
        </p:spPr>
      </p:pic>
    </p:spTree>
    <p:extLst>
      <p:ext uri="{BB962C8B-B14F-4D97-AF65-F5344CB8AC3E}">
        <p14:creationId xmlns:p14="http://schemas.microsoft.com/office/powerpoint/2010/main" val="328488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Value &amp; Price</a:t>
            </a:r>
          </a:p>
        </p:txBody>
      </p:sp>
      <p:sp>
        <p:nvSpPr>
          <p:cNvPr id="3" name="Content Placeholder 2"/>
          <p:cNvSpPr>
            <a:spLocks noGrp="1"/>
          </p:cNvSpPr>
          <p:nvPr>
            <p:ph idx="1"/>
          </p:nvPr>
        </p:nvSpPr>
        <p:spPr>
          <a:xfrm>
            <a:off x="538535" y="1476303"/>
            <a:ext cx="7914567" cy="4525963"/>
          </a:xfrm>
        </p:spPr>
        <p:txBody>
          <a:bodyPr/>
          <a:lstStyle/>
          <a:p>
            <a:pPr>
              <a:spcAft>
                <a:spcPts val="1800"/>
              </a:spcAft>
            </a:pPr>
            <a:r>
              <a:rPr lang="en-US" dirty="0"/>
              <a:t>Educating your customers on the value of a Café LA meal will lead to an increase in participation. Take the time to educate your primary, external, and internal customers so they are aware of the:</a:t>
            </a:r>
          </a:p>
          <a:p>
            <a:pPr marL="858838" lvl="1" indent="-457200">
              <a:spcAft>
                <a:spcPts val="400"/>
              </a:spcAft>
            </a:pPr>
            <a:r>
              <a:rPr lang="en-US" dirty="0"/>
              <a:t>Benefits of free or reduced price status</a:t>
            </a:r>
          </a:p>
          <a:p>
            <a:pPr marL="858838" lvl="1" indent="-457200"/>
            <a:r>
              <a:rPr lang="en-US" dirty="0"/>
              <a:t>Full nutritional benefit of a complete meal</a:t>
            </a:r>
          </a:p>
          <a:p>
            <a:pPr marL="858838" lvl="1" indent="-457200"/>
            <a:r>
              <a:rPr lang="en-US" dirty="0"/>
              <a:t>Value of a Café LA reimbursable meal</a:t>
            </a:r>
          </a:p>
          <a:p>
            <a:pPr marL="401638" lvl="1"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8302" y="0"/>
            <a:ext cx="609600" cy="609600"/>
          </a:xfrm>
          <a:prstGeom prst="rect">
            <a:avLst/>
          </a:prstGeom>
        </p:spPr>
      </p:pic>
    </p:spTree>
    <p:extLst>
      <p:ext uri="{BB962C8B-B14F-4D97-AF65-F5344CB8AC3E}">
        <p14:creationId xmlns:p14="http://schemas.microsoft.com/office/powerpoint/2010/main" val="25405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488344" y="1270503"/>
            <a:ext cx="8077200" cy="47238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Aft>
                <a:spcPts val="1000"/>
              </a:spcAft>
              <a:buNone/>
            </a:pPr>
            <a:r>
              <a:rPr lang="en-US" dirty="0">
                <a:solidFill>
                  <a:srgbClr val="000000"/>
                </a:solidFill>
              </a:rPr>
              <a:t>Food Services</a:t>
            </a:r>
            <a:r>
              <a:rPr lang="en-US" sz="2800" dirty="0">
                <a:solidFill>
                  <a:srgbClr val="000000"/>
                </a:solidFill>
              </a:rPr>
              <a:t> motivates students to select nutritious foods</a:t>
            </a:r>
            <a:r>
              <a:rPr lang="en-US" dirty="0">
                <a:solidFill>
                  <a:srgbClr val="000000"/>
                </a:solidFill>
              </a:rPr>
              <a:t> by employing research based principles and nourishing children to achieve excellence.</a:t>
            </a:r>
          </a:p>
          <a:p>
            <a:pPr marL="0" lvl="1" indent="0">
              <a:spcAft>
                <a:spcPts val="1000"/>
              </a:spcAft>
              <a:buNone/>
            </a:pPr>
            <a:r>
              <a:rPr lang="en-US" dirty="0">
                <a:solidFill>
                  <a:srgbClr val="000000"/>
                </a:solidFill>
              </a:rPr>
              <a:t>This customer focused service:</a:t>
            </a:r>
            <a:endParaRPr lang="en-US" sz="1400" dirty="0">
              <a:solidFill>
                <a:srgbClr val="000000"/>
              </a:solidFill>
            </a:endParaRPr>
          </a:p>
          <a:p>
            <a:pPr marL="742950" lvl="2" indent="-342900">
              <a:buFont typeface="Wingdings" panose="05000000000000000000" pitchFamily="2" charset="2"/>
              <a:buChar char="Ø"/>
            </a:pPr>
            <a:r>
              <a:rPr lang="en-US" sz="2600" dirty="0">
                <a:solidFill>
                  <a:srgbClr val="000000"/>
                </a:solidFill>
              </a:rPr>
              <a:t>Creates a positive environment that maximizes participation to sustain the operation daily</a:t>
            </a:r>
          </a:p>
          <a:p>
            <a:pPr marL="742950" lvl="2" indent="-342900">
              <a:buFont typeface="Wingdings" panose="05000000000000000000" pitchFamily="2" charset="2"/>
              <a:buChar char="Ø"/>
            </a:pPr>
            <a:r>
              <a:rPr lang="en-US" altLang="en-US" sz="2600" dirty="0">
                <a:solidFill>
                  <a:srgbClr val="000000"/>
                </a:solidFill>
              </a:rPr>
              <a:t>Utilizes strategies and tools provided to maximize efficiency within the Food Services Division</a:t>
            </a:r>
            <a:endParaRPr lang="en-US" altLang="en-US" sz="2600" dirty="0">
              <a:solidFill>
                <a:srgbClr val="008000"/>
              </a:solidFill>
            </a:endParaRPr>
          </a:p>
        </p:txBody>
      </p:sp>
      <p:sp>
        <p:nvSpPr>
          <p:cNvPr id="8" name="Rectangle 2"/>
          <p:cNvSpPr txBox="1">
            <a:spLocks noChangeArrowheads="1"/>
          </p:cNvSpPr>
          <p:nvPr/>
        </p:nvSpPr>
        <p:spPr bwMode="auto">
          <a:xfrm>
            <a:off x="488354" y="210551"/>
            <a:ext cx="7023100" cy="990600"/>
          </a:xfrm>
          <a:prstGeom prst="rect">
            <a:avLst/>
          </a:prstGeom>
          <a:noFill/>
          <a:ln w="9525">
            <a:noFill/>
            <a:miter lim="800000"/>
            <a:headEnd/>
            <a:tailEnd/>
          </a:ln>
        </p:spPr>
        <p:txBody>
          <a:bodyPr bIns="91440" anchor="b"/>
          <a:lstStyle/>
          <a:p>
            <a:pPr fontAlgn="base">
              <a:spcBef>
                <a:spcPct val="0"/>
              </a:spcBef>
              <a:spcAft>
                <a:spcPct val="0"/>
              </a:spcAft>
              <a:defRPr/>
            </a:pPr>
            <a:r>
              <a:rPr lang="en-US" sz="4000" b="1" dirty="0">
                <a:solidFill>
                  <a:srgbClr val="000000"/>
                </a:solidFill>
              </a:rPr>
              <a:t>Objective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0744" y="210551"/>
            <a:ext cx="609600" cy="609600"/>
          </a:xfrm>
          <a:prstGeom prst="rect">
            <a:avLst/>
          </a:prstGeom>
        </p:spPr>
      </p:pic>
    </p:spTree>
    <p:extLst>
      <p:ext uri="{BB962C8B-B14F-4D97-AF65-F5344CB8AC3E}">
        <p14:creationId xmlns:p14="http://schemas.microsoft.com/office/powerpoint/2010/main" val="287609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9216" y="2112518"/>
            <a:ext cx="6202447" cy="3487003"/>
          </a:xfrm>
          <a:prstGeom prst="rect">
            <a:avLst/>
          </a:prstGeom>
        </p:spPr>
      </p:pic>
      <p:sp>
        <p:nvSpPr>
          <p:cNvPr id="2" name="Title 1"/>
          <p:cNvSpPr>
            <a:spLocks noGrp="1"/>
          </p:cNvSpPr>
          <p:nvPr>
            <p:ph type="title"/>
          </p:nvPr>
        </p:nvSpPr>
        <p:spPr>
          <a:xfrm>
            <a:off x="507538" y="301652"/>
            <a:ext cx="7914566" cy="1143000"/>
          </a:xfrm>
        </p:spPr>
        <p:txBody>
          <a:bodyPr/>
          <a:lstStyle/>
          <a:p>
            <a:r>
              <a:rPr lang="en-US" dirty="0"/>
              <a:t>The Café LA Value</a:t>
            </a:r>
          </a:p>
        </p:txBody>
      </p:sp>
      <p:sp>
        <p:nvSpPr>
          <p:cNvPr id="3" name="Content Placeholder 2"/>
          <p:cNvSpPr>
            <a:spLocks noGrp="1"/>
          </p:cNvSpPr>
          <p:nvPr>
            <p:ph idx="1"/>
          </p:nvPr>
        </p:nvSpPr>
        <p:spPr>
          <a:xfrm>
            <a:off x="538535" y="1476303"/>
            <a:ext cx="7914567" cy="4525963"/>
          </a:xfrm>
        </p:spPr>
        <p:txBody>
          <a:bodyPr/>
          <a:lstStyle/>
          <a:p>
            <a:r>
              <a:rPr lang="en-US" sz="2400" dirty="0"/>
              <a:t>Price comparison of a deli sandwich and a Café LA reimbursable meal.</a:t>
            </a:r>
          </a:p>
        </p:txBody>
      </p:sp>
      <p:graphicFrame>
        <p:nvGraphicFramePr>
          <p:cNvPr id="7" name="Table 6"/>
          <p:cNvGraphicFramePr>
            <a:graphicFrameLocks noGrp="1"/>
          </p:cNvGraphicFramePr>
          <p:nvPr>
            <p:extLst>
              <p:ext uri="{D42A27DB-BD31-4B8C-83A1-F6EECF244321}">
                <p14:modId xmlns:p14="http://schemas.microsoft.com/office/powerpoint/2010/main" val="1894658243"/>
              </p:ext>
            </p:extLst>
          </p:nvPr>
        </p:nvGraphicFramePr>
        <p:xfrm>
          <a:off x="758053" y="2229528"/>
          <a:ext cx="7455364" cy="3654741"/>
        </p:xfrm>
        <a:graphic>
          <a:graphicData uri="http://schemas.openxmlformats.org/drawingml/2006/table">
            <a:tbl>
              <a:tblPr/>
              <a:tblGrid>
                <a:gridCol w="2777198">
                  <a:extLst>
                    <a:ext uri="{9D8B030D-6E8A-4147-A177-3AD203B41FA5}">
                      <a16:colId xmlns:a16="http://schemas.microsoft.com/office/drawing/2014/main" val="1101483385"/>
                    </a:ext>
                  </a:extLst>
                </a:gridCol>
                <a:gridCol w="950484">
                  <a:extLst>
                    <a:ext uri="{9D8B030D-6E8A-4147-A177-3AD203B41FA5}">
                      <a16:colId xmlns:a16="http://schemas.microsoft.com/office/drawing/2014/main" val="3568778898"/>
                    </a:ext>
                  </a:extLst>
                </a:gridCol>
                <a:gridCol w="2777198">
                  <a:extLst>
                    <a:ext uri="{9D8B030D-6E8A-4147-A177-3AD203B41FA5}">
                      <a16:colId xmlns:a16="http://schemas.microsoft.com/office/drawing/2014/main" val="1040546059"/>
                    </a:ext>
                  </a:extLst>
                </a:gridCol>
                <a:gridCol w="950484">
                  <a:extLst>
                    <a:ext uri="{9D8B030D-6E8A-4147-A177-3AD203B41FA5}">
                      <a16:colId xmlns:a16="http://schemas.microsoft.com/office/drawing/2014/main" val="346892813"/>
                    </a:ext>
                  </a:extLst>
                </a:gridCol>
              </a:tblGrid>
              <a:tr h="371776">
                <a:tc>
                  <a:txBody>
                    <a:bodyPr/>
                    <a:lstStyle/>
                    <a:p>
                      <a:pPr algn="ctr" fontAlgn="b"/>
                      <a:r>
                        <a:rPr lang="en-US" sz="2200" b="1" i="0" u="none" strike="noStrike" dirty="0">
                          <a:solidFill>
                            <a:srgbClr val="FFFFFF"/>
                          </a:solidFill>
                          <a:effectLst/>
                          <a:latin typeface="Calibri" panose="020F0502020204030204" pitchFamily="34" charset="0"/>
                        </a:rPr>
                        <a:t>Market Deli Sandwich</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b"/>
                      <a:r>
                        <a:rPr lang="en-US" sz="2200" b="1" i="0" u="none" strike="noStrike">
                          <a:solidFill>
                            <a:srgbClr val="FFFFFF"/>
                          </a:solidFill>
                          <a:effectLst/>
                          <a:latin typeface="Calibri" panose="020F0502020204030204" pitchFamily="34" charset="0"/>
                        </a:rPr>
                        <a:t>Cost</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b"/>
                      <a:r>
                        <a:rPr lang="en-US" sz="2200" b="1" i="0" u="none" strike="noStrike" dirty="0">
                          <a:solidFill>
                            <a:srgbClr val="FFFFFF"/>
                          </a:solidFill>
                          <a:effectLst/>
                          <a:latin typeface="Calibri" panose="020F0502020204030204" pitchFamily="34" charset="0"/>
                        </a:rPr>
                        <a:t>Café LA Meal</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b"/>
                      <a:r>
                        <a:rPr lang="en-US" sz="2200" b="1" i="0" u="none" strike="noStrike">
                          <a:solidFill>
                            <a:srgbClr val="FFFFFF"/>
                          </a:solidFill>
                          <a:effectLst/>
                          <a:latin typeface="Calibri" panose="020F0502020204030204" pitchFamily="34" charset="0"/>
                        </a:rPr>
                        <a:t>Cost</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037989735"/>
                  </a:ext>
                </a:extLst>
              </a:tr>
              <a:tr h="297422">
                <a:tc>
                  <a:txBody>
                    <a:bodyPr/>
                    <a:lstStyle/>
                    <a:p>
                      <a:pPr algn="l" fontAlgn="ctr"/>
                      <a:r>
                        <a:rPr lang="en-US" sz="1700" b="0" i="0" u="none" strike="noStrike">
                          <a:solidFill>
                            <a:srgbClr val="000000"/>
                          </a:solidFill>
                          <a:effectLst/>
                          <a:latin typeface="Calibri" panose="020F0502020204030204" pitchFamily="34" charset="0"/>
                        </a:rPr>
                        <a:t>2 Slices of mixed grain bread</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$0.49 </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5">
                  <a:txBody>
                    <a:bodyPr/>
                    <a:lstStyle/>
                    <a:p>
                      <a:pPr algn="l" fontAlgn="ctr"/>
                      <a:r>
                        <a:rPr lang="en-US" sz="1700" b="0" i="0" u="none" strike="noStrike" dirty="0">
                          <a:solidFill>
                            <a:srgbClr val="000000"/>
                          </a:solidFill>
                          <a:effectLst/>
                          <a:latin typeface="Calibri" panose="020F0502020204030204" pitchFamily="34" charset="0"/>
                        </a:rPr>
                        <a:t>Turkey sandwich with                 lettuce and tomato</a:t>
                      </a:r>
                    </a:p>
                    <a:p>
                      <a:pPr algn="l" fontAlgn="ctr"/>
                      <a:r>
                        <a:rPr lang="en-US" sz="1700" b="0" i="0" u="none" strike="noStrike" dirty="0">
                          <a:solidFill>
                            <a:srgbClr val="000000"/>
                          </a:solidFill>
                          <a:effectLst/>
                          <a:latin typeface="Calibri" panose="020F0502020204030204" pitchFamily="34" charset="0"/>
                        </a:rPr>
                        <a:t>Including</a:t>
                      </a:r>
                      <a:r>
                        <a:rPr lang="en-US" sz="1700" b="0" i="0" u="none" strike="noStrike" baseline="0" dirty="0">
                          <a:solidFill>
                            <a:srgbClr val="000000"/>
                          </a:solidFill>
                          <a:effectLst/>
                          <a:latin typeface="Calibri" panose="020F0502020204030204" pitchFamily="34" charset="0"/>
                        </a:rPr>
                        <a:t> Applesauce cup &amp; milk</a:t>
                      </a:r>
                      <a:endParaRPr lang="en-US" sz="1700" b="0" i="0" u="none" strike="noStrike" dirty="0">
                        <a:solidFill>
                          <a:srgbClr val="000000"/>
                        </a:solidFill>
                        <a:effectLst/>
                        <a:latin typeface="Calibri" panose="020F0502020204030204" pitchFamily="34" charset="0"/>
                      </a:endParaRP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5">
                  <a:txBody>
                    <a:bodyPr/>
                    <a:lstStyle/>
                    <a:p>
                      <a:pPr algn="ctr" fontAlgn="ctr"/>
                      <a:r>
                        <a:rPr lang="en-US" sz="1700" b="0" i="0" u="none" strike="noStrike" dirty="0">
                          <a:solidFill>
                            <a:srgbClr val="000000"/>
                          </a:solidFill>
                          <a:effectLst/>
                          <a:latin typeface="Calibri" panose="020F0502020204030204" pitchFamily="34" charset="0"/>
                        </a:rPr>
                        <a:t>$1.68 </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80704144"/>
                  </a:ext>
                </a:extLst>
              </a:tr>
              <a:tr h="297422">
                <a:tc>
                  <a:txBody>
                    <a:bodyPr/>
                    <a:lstStyle/>
                    <a:p>
                      <a:pPr algn="l" fontAlgn="ctr"/>
                      <a:r>
                        <a:rPr lang="en-US" sz="1700" b="0" i="0" u="none" strike="noStrike">
                          <a:solidFill>
                            <a:srgbClr val="000000"/>
                          </a:solidFill>
                          <a:effectLst/>
                          <a:latin typeface="Calibri" panose="020F0502020204030204" pitchFamily="34" charset="0"/>
                        </a:rPr>
                        <a:t>4 Slices of 2 oz. turkey ham</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$2.01 </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85212437"/>
                  </a:ext>
                </a:extLst>
              </a:tr>
              <a:tr h="297422">
                <a:tc>
                  <a:txBody>
                    <a:bodyPr/>
                    <a:lstStyle/>
                    <a:p>
                      <a:pPr algn="l" fontAlgn="ctr"/>
                      <a:r>
                        <a:rPr lang="en-US" sz="1700" b="0" i="0" u="none" strike="noStrike" dirty="0">
                          <a:solidFill>
                            <a:srgbClr val="000000"/>
                          </a:solidFill>
                          <a:effectLst/>
                          <a:latin typeface="Calibri" panose="020F0502020204030204" pitchFamily="34" charset="0"/>
                        </a:rPr>
                        <a:t>1 Tbsp. mayonnaise</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$0.14 </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8061390"/>
                  </a:ext>
                </a:extLst>
              </a:tr>
              <a:tr h="594842">
                <a:tc>
                  <a:txBody>
                    <a:bodyPr/>
                    <a:lstStyle/>
                    <a:p>
                      <a:pPr algn="l" fontAlgn="ctr"/>
                      <a:r>
                        <a:rPr lang="en-US" sz="1700" b="0" i="0" u="none" strike="noStrike">
                          <a:solidFill>
                            <a:srgbClr val="000000"/>
                          </a:solidFill>
                          <a:effectLst/>
                          <a:latin typeface="Calibri" panose="020F0502020204030204" pitchFamily="34" charset="0"/>
                        </a:rPr>
                        <a:t>3 Leaves of iceberg lettuce and tomato</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$0.15 </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78131941"/>
                  </a:ext>
                </a:extLst>
              </a:tr>
              <a:tr h="297422">
                <a:tc>
                  <a:txBody>
                    <a:bodyPr/>
                    <a:lstStyle/>
                    <a:p>
                      <a:pPr algn="l" fontAlgn="ctr"/>
                      <a:r>
                        <a:rPr lang="en-US" sz="1700" b="0" i="0" u="none" strike="noStrike">
                          <a:solidFill>
                            <a:srgbClr val="000000"/>
                          </a:solidFill>
                          <a:effectLst/>
                          <a:latin typeface="Calibri" panose="020F0502020204030204" pitchFamily="34" charset="0"/>
                        </a:rPr>
                        <a:t>Deli Cost Total</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0" i="0" u="none" strike="noStrike" dirty="0">
                          <a:solidFill>
                            <a:srgbClr val="000000"/>
                          </a:solidFill>
                          <a:effectLst/>
                          <a:latin typeface="Calibri" panose="020F0502020204030204" pitchFamily="34" charset="0"/>
                        </a:rPr>
                        <a:t>$2.79 </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01147588"/>
                  </a:ext>
                </a:extLst>
              </a:tr>
              <a:tr h="892264">
                <a:tc>
                  <a:txBody>
                    <a:bodyPr/>
                    <a:lstStyle/>
                    <a:p>
                      <a:pPr algn="l" fontAlgn="ctr"/>
                      <a:r>
                        <a:rPr lang="en-US" sz="1700" b="0" i="0" u="none" strike="noStrike">
                          <a:solidFill>
                            <a:srgbClr val="000000"/>
                          </a:solidFill>
                          <a:effectLst/>
                          <a:latin typeface="Calibri" panose="020F0502020204030204" pitchFamily="34" charset="0"/>
                        </a:rPr>
                        <a:t>Market Deli Price                          (mark up - 283%)</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700" b="0" i="0" u="none" strike="noStrike">
                          <a:solidFill>
                            <a:srgbClr val="000000"/>
                          </a:solidFill>
                          <a:effectLst/>
                          <a:latin typeface="Calibri" panose="020F0502020204030204" pitchFamily="34" charset="0"/>
                        </a:rPr>
                        <a:t>$7.90 </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700" b="0" i="0" u="none" strike="noStrike" dirty="0">
                          <a:solidFill>
                            <a:srgbClr val="000000"/>
                          </a:solidFill>
                          <a:effectLst/>
                          <a:latin typeface="Calibri" panose="020F0502020204030204" pitchFamily="34" charset="0"/>
                        </a:rPr>
                        <a:t>Full Price Complete Meal </a:t>
                      </a:r>
                      <a:r>
                        <a:rPr lang="en-US" sz="1700" b="0" i="0" u="sng" strike="noStrike" dirty="0">
                          <a:solidFill>
                            <a:srgbClr val="000000"/>
                          </a:solidFill>
                          <a:effectLst/>
                          <a:latin typeface="Calibri" panose="020F0502020204030204" pitchFamily="34" charset="0"/>
                        </a:rPr>
                        <a:t>Elementary</a:t>
                      </a:r>
                    </a:p>
                    <a:p>
                      <a:pPr algn="l" fontAlgn="ctr"/>
                      <a:r>
                        <a:rPr lang="en-US" sz="1700" b="0" i="0" u="sng" strike="noStrike" dirty="0">
                          <a:solidFill>
                            <a:srgbClr val="000000"/>
                          </a:solidFill>
                          <a:effectLst/>
                          <a:latin typeface="Calibri" panose="020F0502020204030204" pitchFamily="34" charset="0"/>
                        </a:rPr>
                        <a:t>Middle</a:t>
                      </a:r>
                      <a:r>
                        <a:rPr lang="en-US" sz="1700" b="0" i="0" u="sng" strike="noStrike" baseline="0" dirty="0">
                          <a:solidFill>
                            <a:srgbClr val="000000"/>
                          </a:solidFill>
                          <a:effectLst/>
                          <a:latin typeface="Calibri" panose="020F0502020204030204" pitchFamily="34" charset="0"/>
                        </a:rPr>
                        <a:t> 6-8</a:t>
                      </a:r>
                    </a:p>
                    <a:p>
                      <a:pPr algn="l" fontAlgn="ctr"/>
                      <a:r>
                        <a:rPr lang="en-US" sz="1700" b="0" i="0" u="sng" strike="noStrike" baseline="0" dirty="0">
                          <a:solidFill>
                            <a:srgbClr val="000000"/>
                          </a:solidFill>
                          <a:effectLst/>
                          <a:latin typeface="Calibri" panose="020F0502020204030204" pitchFamily="34" charset="0"/>
                        </a:rPr>
                        <a:t>High School 9-12</a:t>
                      </a:r>
                      <a:endParaRPr lang="en-US" sz="1700" b="0" i="0" u="sng" strike="noStrike" dirty="0">
                        <a:solidFill>
                          <a:srgbClr val="000000"/>
                        </a:solidFill>
                        <a:effectLst/>
                        <a:latin typeface="Calibri" panose="020F0502020204030204" pitchFamily="34" charset="0"/>
                      </a:endParaRP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endParaRPr lang="en-US" sz="1700" b="0" i="0" u="none" strike="noStrike" dirty="0">
                        <a:solidFill>
                          <a:srgbClr val="000000"/>
                        </a:solidFill>
                        <a:effectLst/>
                        <a:latin typeface="Calibri" panose="020F0502020204030204" pitchFamily="34" charset="0"/>
                      </a:endParaRPr>
                    </a:p>
                    <a:p>
                      <a:pPr algn="ctr" fontAlgn="ctr"/>
                      <a:r>
                        <a:rPr lang="en-US" sz="1700" b="0" i="0" u="sng" strike="noStrike" dirty="0">
                          <a:solidFill>
                            <a:srgbClr val="000000"/>
                          </a:solidFill>
                          <a:effectLst/>
                          <a:latin typeface="Calibri" panose="020F0502020204030204" pitchFamily="34" charset="0"/>
                        </a:rPr>
                        <a:t>$2.75</a:t>
                      </a:r>
                    </a:p>
                    <a:p>
                      <a:pPr algn="ctr" fontAlgn="ctr"/>
                      <a:r>
                        <a:rPr lang="en-US" sz="1700" b="0" i="0" u="sng" strike="noStrike" dirty="0">
                          <a:solidFill>
                            <a:srgbClr val="000000"/>
                          </a:solidFill>
                          <a:effectLst/>
                          <a:latin typeface="Calibri" panose="020F0502020204030204" pitchFamily="34" charset="0"/>
                        </a:rPr>
                        <a:t>$3.00</a:t>
                      </a:r>
                    </a:p>
                    <a:p>
                      <a:pPr algn="ctr" fontAlgn="ctr"/>
                      <a:r>
                        <a:rPr lang="en-US" sz="1700" b="0" i="0" u="sng" strike="noStrike" dirty="0">
                          <a:solidFill>
                            <a:srgbClr val="000000"/>
                          </a:solidFill>
                          <a:effectLst/>
                          <a:latin typeface="Calibri" panose="020F0502020204030204" pitchFamily="34" charset="0"/>
                        </a:rPr>
                        <a:t>$3.25 </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595163719"/>
                  </a:ext>
                </a:extLst>
              </a:tr>
              <a:tr h="447244">
                <a:tc gridSpan="4">
                  <a:txBody>
                    <a:bodyPr/>
                    <a:lstStyle/>
                    <a:p>
                      <a:pPr algn="ctr" fontAlgn="ctr"/>
                      <a:r>
                        <a:rPr lang="en-US" sz="2800" b="1" i="0" u="none" strike="noStrike" dirty="0">
                          <a:solidFill>
                            <a:srgbClr val="FFFFFF"/>
                          </a:solidFill>
                          <a:effectLst/>
                          <a:latin typeface="Calibri" panose="020F0502020204030204" pitchFamily="34" charset="0"/>
                        </a:rPr>
                        <a:t>Savings of up to $5.15</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1979674"/>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1060" y="263552"/>
            <a:ext cx="609600" cy="609600"/>
          </a:xfrm>
          <a:prstGeom prst="rect">
            <a:avLst/>
          </a:prstGeom>
        </p:spPr>
      </p:pic>
    </p:spTree>
    <p:extLst>
      <p:ext uri="{BB962C8B-B14F-4D97-AF65-F5344CB8AC3E}">
        <p14:creationId xmlns:p14="http://schemas.microsoft.com/office/powerpoint/2010/main" val="171247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2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Every Meal Makes A Difference</a:t>
            </a:r>
          </a:p>
        </p:txBody>
      </p:sp>
      <p:sp>
        <p:nvSpPr>
          <p:cNvPr id="3" name="Content Placeholder 2"/>
          <p:cNvSpPr>
            <a:spLocks noGrp="1"/>
          </p:cNvSpPr>
          <p:nvPr>
            <p:ph idx="1"/>
          </p:nvPr>
        </p:nvSpPr>
        <p:spPr/>
        <p:txBody>
          <a:bodyPr/>
          <a:lstStyle/>
          <a:p>
            <a:pPr>
              <a:spcAft>
                <a:spcPts val="1000"/>
              </a:spcAft>
            </a:pPr>
            <a:r>
              <a:rPr lang="en-US" dirty="0"/>
              <a:t>Feeding 3 more students each meal period at every one of our 682 school cafeterias would provide 2046 more meals to LAUSD students each day results in:</a:t>
            </a:r>
          </a:p>
          <a:p>
            <a:pPr lvl="1">
              <a:spcAft>
                <a:spcPts val="400"/>
              </a:spcAft>
            </a:pPr>
            <a:r>
              <a:rPr lang="en-US" dirty="0"/>
              <a:t>Feeding 368,280 more students annually</a:t>
            </a:r>
          </a:p>
          <a:p>
            <a:pPr lvl="1">
              <a:spcAft>
                <a:spcPts val="1000"/>
              </a:spcAft>
            </a:pPr>
            <a:r>
              <a:rPr lang="en-US" dirty="0"/>
              <a:t>Generating an additional $3,115,059.55 annually</a:t>
            </a:r>
          </a:p>
          <a:p>
            <a:pPr indent="-457189">
              <a:spcAft>
                <a:spcPts val="1000"/>
              </a:spcAft>
            </a:pPr>
            <a:r>
              <a:rPr lang="en-US" dirty="0">
                <a:solidFill>
                  <a:srgbClr val="000000"/>
                </a:solidFill>
              </a:rPr>
              <a:t>You can make a difference with one meal, one student at a time.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2104" y="192511"/>
            <a:ext cx="609600" cy="609600"/>
          </a:xfrm>
          <a:prstGeom prst="rect">
            <a:avLst/>
          </a:prstGeom>
        </p:spPr>
      </p:pic>
    </p:spTree>
    <p:extLst>
      <p:ext uri="{BB962C8B-B14F-4D97-AF65-F5344CB8AC3E}">
        <p14:creationId xmlns:p14="http://schemas.microsoft.com/office/powerpoint/2010/main" val="360706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45511" y="1436427"/>
            <a:ext cx="8279470" cy="4525963"/>
          </a:xfrm>
        </p:spPr>
        <p:txBody>
          <a:bodyPr>
            <a:normAutofit fontScale="92500" lnSpcReduction="10000"/>
          </a:bodyPr>
          <a:lstStyle/>
          <a:p>
            <a:pPr lvl="0"/>
            <a:r>
              <a:rPr lang="en-US" sz="2100" u="sng" dirty="0">
                <a:solidFill>
                  <a:srgbClr val="0070C0"/>
                </a:solidFill>
                <a:hlinkClick r:id="rId5"/>
              </a:rPr>
              <a:t>Brian Wansink</a:t>
            </a:r>
            <a:r>
              <a:rPr lang="en-US" sz="2100" u="sng" dirty="0">
                <a:solidFill>
                  <a:srgbClr val="0070C0"/>
                </a:solidFill>
              </a:rPr>
              <a:t>, PhD David Just, PhD Laura Smith, BS</a:t>
            </a:r>
          </a:p>
          <a:p>
            <a:r>
              <a:rPr lang="en-US" sz="2100" u="sng" dirty="0">
                <a:solidFill>
                  <a:srgbClr val="0070C0"/>
                </a:solidFill>
                <a:hlinkClick r:id="rId6"/>
              </a:rPr>
              <a:t>http://www.restaurant.org/Manage-My-Restaurant/Marketing-Sales/In-Store-Experience/6-tips-to-make-the-most-of-point-of-sale-signage</a:t>
            </a:r>
            <a:endParaRPr lang="en-US" sz="2100" u="sng" dirty="0">
              <a:solidFill>
                <a:srgbClr val="0070C0"/>
              </a:solidFill>
            </a:endParaRPr>
          </a:p>
          <a:p>
            <a:r>
              <a:rPr lang="en-US" sz="2100" u="sng" dirty="0">
                <a:solidFill>
                  <a:srgbClr val="0070C0"/>
                </a:solidFill>
                <a:hlinkClick r:id="rId7"/>
              </a:rPr>
              <a:t>http://www.restaurant.org/Manage-My-Restaurant/Marketing-Sales/Specialty-Promotions/Plug-into-Gen-Z-diners-interests</a:t>
            </a:r>
            <a:r>
              <a:rPr lang="en-US" sz="2100" u="sng" dirty="0">
                <a:solidFill>
                  <a:srgbClr val="0070C0"/>
                </a:solidFill>
              </a:rPr>
              <a:t> </a:t>
            </a:r>
          </a:p>
          <a:p>
            <a:r>
              <a:rPr lang="en-US" sz="2100" u="sng" dirty="0">
                <a:solidFill>
                  <a:srgbClr val="0070C0"/>
                </a:solidFill>
                <a:hlinkClick r:id="rId7"/>
              </a:rPr>
              <a:t>http://www.restaurant.org/Manage-My-Restaurant/Marketing-Sales/Specialty-Promotions/Plug-into-Gen-Z-diners-interests</a:t>
            </a:r>
            <a:r>
              <a:rPr lang="en-US" sz="2100" u="sng" dirty="0">
                <a:solidFill>
                  <a:srgbClr val="0070C0"/>
                </a:solidFill>
              </a:rPr>
              <a:t> </a:t>
            </a:r>
          </a:p>
          <a:p>
            <a:r>
              <a:rPr lang="en-US" sz="2100" u="sng" dirty="0">
                <a:solidFill>
                  <a:srgbClr val="0070C0"/>
                </a:solidFill>
                <a:hlinkClick r:id="rId7"/>
              </a:rPr>
              <a:t>http://www.restaurant.org/Manage-My-Restaurant/Marketing-Sales/Specialty-Promotions/Plug-into-Gen-Z-diners-interests</a:t>
            </a:r>
            <a:endParaRPr lang="en-US" sz="2100" u="sng" dirty="0">
              <a:solidFill>
                <a:srgbClr val="0070C0"/>
              </a:solidFill>
            </a:endParaRPr>
          </a:p>
          <a:p>
            <a:r>
              <a:rPr lang="en-US" sz="2100" u="sng" dirty="0">
                <a:solidFill>
                  <a:srgbClr val="0070C0"/>
                </a:solidFill>
                <a:hlinkClick r:id="rId7"/>
              </a:rPr>
              <a:t>http://www.restaurant.org/Manage-My-Restaurant/Marketing-Sales/Specialty-Promotions/Plug-into-Gen-Z-diners-interests</a:t>
            </a:r>
            <a:r>
              <a:rPr lang="en-US" sz="2100" u="sng" dirty="0">
                <a:solidFill>
                  <a:srgbClr val="0070C0"/>
                </a:solidFill>
              </a:rPr>
              <a:t> </a:t>
            </a:r>
          </a:p>
          <a:p>
            <a:r>
              <a:rPr lang="en-US" sz="2100" u="sng" dirty="0">
                <a:solidFill>
                  <a:srgbClr val="0070C0"/>
                </a:solidFill>
              </a:rPr>
              <a:t>Journal of Nutrition Education and Behavior , Volume 43 , Issue 4, S1 </a:t>
            </a:r>
          </a:p>
          <a:p>
            <a:r>
              <a:rPr lang="en-US" sz="2100" u="sng" dirty="0">
                <a:solidFill>
                  <a:srgbClr val="0070C0"/>
                </a:solidFill>
                <a:hlinkClick r:id="rId8"/>
              </a:rPr>
              <a:t>http://frac.org/federal-foodnutrition-programs/national-school-lunch-program/</a:t>
            </a:r>
            <a:endParaRPr lang="en-US" sz="2100" u="sng" dirty="0">
              <a:solidFill>
                <a:srgbClr val="0070C0"/>
              </a:solidFill>
            </a:endParaRPr>
          </a:p>
          <a:p>
            <a:r>
              <a:rPr lang="en-US" sz="2100" u="sng" dirty="0">
                <a:solidFill>
                  <a:srgbClr val="0070C0"/>
                </a:solidFill>
              </a:rPr>
              <a:t>http://www.savingsguide.com.ca/-eat-lunch-at-school/</a:t>
            </a:r>
          </a:p>
          <a:p>
            <a:endParaRPr lang="en-US" sz="2000" dirty="0"/>
          </a:p>
        </p:txBody>
      </p:sp>
      <p:sp>
        <p:nvSpPr>
          <p:cNvPr id="8" name="Content Placeholder 1"/>
          <p:cNvSpPr txBox="1">
            <a:spLocks/>
          </p:cNvSpPr>
          <p:nvPr/>
        </p:nvSpPr>
        <p:spPr>
          <a:xfrm>
            <a:off x="1034511" y="1323975"/>
            <a:ext cx="8077200" cy="5867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3600" dirty="0">
              <a:solidFill>
                <a:srgbClr val="008000"/>
              </a:solidFill>
            </a:endParaRPr>
          </a:p>
          <a:p>
            <a:endParaRPr lang="en-US" altLang="en-US" dirty="0">
              <a:solidFill>
                <a:srgbClr val="008000"/>
              </a:solidFill>
            </a:endParaRPr>
          </a:p>
        </p:txBody>
      </p:sp>
      <p:sp>
        <p:nvSpPr>
          <p:cNvPr id="9" name="Rectangle 2"/>
          <p:cNvSpPr txBox="1">
            <a:spLocks noChangeArrowheads="1"/>
          </p:cNvSpPr>
          <p:nvPr/>
        </p:nvSpPr>
        <p:spPr bwMode="auto">
          <a:xfrm>
            <a:off x="554949" y="278783"/>
            <a:ext cx="7023100" cy="990600"/>
          </a:xfrm>
          <a:prstGeom prst="rect">
            <a:avLst/>
          </a:prstGeom>
          <a:noFill/>
          <a:ln w="9525">
            <a:noFill/>
            <a:miter lim="800000"/>
            <a:headEnd/>
            <a:tailEnd/>
          </a:ln>
        </p:spPr>
        <p:txBody>
          <a:bodyPr bIns="91440" anchor="b"/>
          <a:lstStyle/>
          <a:p>
            <a:pPr fontAlgn="base">
              <a:spcBef>
                <a:spcPct val="0"/>
              </a:spcBef>
              <a:spcAft>
                <a:spcPct val="0"/>
              </a:spcAft>
              <a:defRPr/>
            </a:pPr>
            <a:r>
              <a:rPr lang="en-US" sz="4000" b="1" dirty="0">
                <a:solidFill>
                  <a:srgbClr val="000000"/>
                </a:solidFill>
              </a:rPr>
              <a:t>References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24981" y="326053"/>
            <a:ext cx="609600" cy="609600"/>
          </a:xfrm>
          <a:prstGeom prst="rect">
            <a:avLst/>
          </a:prstGeom>
        </p:spPr>
      </p:pic>
    </p:spTree>
    <p:extLst>
      <p:ext uri="{BB962C8B-B14F-4D97-AF65-F5344CB8AC3E}">
        <p14:creationId xmlns:p14="http://schemas.microsoft.com/office/powerpoint/2010/main" val="208015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1968500"/>
            <a:ext cx="9144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b="1" dirty="0">
                <a:solidFill>
                  <a:srgbClr val="000000"/>
                </a:solidFill>
              </a:rPr>
              <a:t>Questions?</a:t>
            </a:r>
          </a:p>
        </p:txBody>
      </p:sp>
      <p:sp>
        <p:nvSpPr>
          <p:cNvPr id="5" name="Rectangle 5"/>
          <p:cNvSpPr txBox="1">
            <a:spLocks noChangeArrowheads="1"/>
          </p:cNvSpPr>
          <p:nvPr/>
        </p:nvSpPr>
        <p:spPr>
          <a:xfrm>
            <a:off x="0" y="3238500"/>
            <a:ext cx="9144000" cy="10969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4000" b="1" dirty="0">
                <a:solidFill>
                  <a:srgbClr val="000000"/>
                </a:solidFill>
              </a:rPr>
              <a:t>Thank you!</a:t>
            </a:r>
          </a:p>
        </p:txBody>
      </p:sp>
      <p:sp>
        <p:nvSpPr>
          <p:cNvPr id="6" name="Text Box 7"/>
          <p:cNvSpPr txBox="1">
            <a:spLocks noChangeArrowheads="1"/>
          </p:cNvSpPr>
          <p:nvPr/>
        </p:nvSpPr>
        <p:spPr bwMode="auto">
          <a:xfrm>
            <a:off x="95776" y="5741138"/>
            <a:ext cx="6553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dirty="0">
                <a:solidFill>
                  <a:srgbClr val="000000"/>
                </a:solidFill>
              </a:rPr>
              <a:t>LAUSD Food Services Division  </a:t>
            </a:r>
          </a:p>
          <a:p>
            <a:pPr defTabSz="914400" eaLnBrk="0" fontAlgn="base" hangingPunct="0">
              <a:spcBef>
                <a:spcPct val="0"/>
              </a:spcBef>
              <a:spcAft>
                <a:spcPct val="0"/>
              </a:spcAft>
              <a:buFontTx/>
              <a:buNone/>
            </a:pPr>
            <a:r>
              <a:rPr lang="en-US" altLang="en-US" sz="1800" dirty="0">
                <a:solidFill>
                  <a:srgbClr val="000000"/>
                </a:solidFill>
              </a:rPr>
              <a:t>Nourishing Children to Achieve Excellence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686" y="348343"/>
            <a:ext cx="609600" cy="609600"/>
          </a:xfrm>
          <a:prstGeom prst="rect">
            <a:avLst/>
          </a:prstGeom>
        </p:spPr>
      </p:pic>
    </p:spTree>
    <p:extLst>
      <p:ext uri="{BB962C8B-B14F-4D97-AF65-F5344CB8AC3E}">
        <p14:creationId xmlns:p14="http://schemas.microsoft.com/office/powerpoint/2010/main" val="314073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87680" y="2122667"/>
            <a:ext cx="8193023" cy="885824"/>
          </a:xfrm>
        </p:spPr>
        <p:txBody>
          <a:bodyPr/>
          <a:lstStyle/>
          <a:p>
            <a:r>
              <a:rPr lang="en-US" altLang="en-US" sz="4000" b="1" dirty="0">
                <a:solidFill>
                  <a:srgbClr val="FF0000"/>
                </a:solidFill>
              </a:rPr>
              <a:t>Incorrect</a:t>
            </a:r>
          </a:p>
        </p:txBody>
      </p:sp>
      <p:sp>
        <p:nvSpPr>
          <p:cNvPr id="2" name="Rectangle 1">
            <a:hlinkClick r:id="rId5" action="ppaction://hlinksldjump"/>
          </p:cNvPr>
          <p:cNvSpPr/>
          <p:nvPr/>
        </p:nvSpPr>
        <p:spPr>
          <a:xfrm>
            <a:off x="0" y="-13875"/>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3"/>
          <p:cNvSpPr txBox="1">
            <a:spLocks noChangeArrowheads="1"/>
          </p:cNvSpPr>
          <p:nvPr/>
        </p:nvSpPr>
        <p:spPr>
          <a:xfrm>
            <a:off x="533400" y="4337750"/>
            <a:ext cx="8147303" cy="7921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Font typeface="Arial"/>
              <a:buNone/>
            </a:pPr>
            <a:r>
              <a:rPr lang="en-US" altLang="en-US" sz="3600" b="1" dirty="0">
                <a:solidFill>
                  <a:srgbClr val="000000"/>
                </a:solidFill>
              </a:rPr>
              <a:t>Please click anywhere to continue</a:t>
            </a:r>
            <a:endParaRPr lang="en-US" altLang="en-US" sz="4000" b="1" dirty="0">
              <a:solidFill>
                <a:srgbClr val="000000"/>
              </a:solidFill>
            </a:endParaRPr>
          </a:p>
          <a:p>
            <a:pPr marL="1371600" lvl="3" indent="0">
              <a:lnSpc>
                <a:spcPct val="90000"/>
              </a:lnSpc>
              <a:buFont typeface="Arial"/>
              <a:buNone/>
            </a:pPr>
            <a:endParaRPr lang="en-US" altLang="en-US" sz="2200" dirty="0">
              <a:solidFill>
                <a:srgbClr val="000000"/>
              </a:solidFill>
            </a:endParaRPr>
          </a:p>
          <a:p>
            <a:pPr lvl="1">
              <a:lnSpc>
                <a:spcPct val="90000"/>
              </a:lnSpc>
              <a:buFont typeface="Wingdings" panose="05000000000000000000" pitchFamily="2" charset="2"/>
              <a:buChar char="Ø"/>
            </a:pPr>
            <a:endParaRPr lang="en-US" altLang="en-US" sz="200" dirty="0">
              <a:solidFill>
                <a:srgbClr val="000000"/>
              </a:solidFill>
            </a:endParaRPr>
          </a:p>
          <a:p>
            <a:pPr>
              <a:lnSpc>
                <a:spcPct val="90000"/>
              </a:lnSpc>
              <a:buFont typeface="Wingdings 2" pitchFamily="18" charset="2"/>
              <a:buNone/>
            </a:pPr>
            <a:endParaRPr lang="en-US" altLang="en-US" sz="1200" dirty="0"/>
          </a:p>
          <a:p>
            <a:pPr>
              <a:lnSpc>
                <a:spcPct val="90000"/>
              </a:lnSpc>
              <a:buFont typeface="Wingdings 2" pitchFamily="18" charset="2"/>
              <a:buNone/>
            </a:pPr>
            <a:endParaRPr lang="en-US" alt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1103" y="139996"/>
            <a:ext cx="609600" cy="609600"/>
          </a:xfrm>
          <a:prstGeom prst="rect">
            <a:avLst/>
          </a:prstGeom>
        </p:spPr>
      </p:pic>
    </p:spTree>
    <p:extLst>
      <p:ext uri="{BB962C8B-B14F-4D97-AF65-F5344CB8AC3E}">
        <p14:creationId xmlns:p14="http://schemas.microsoft.com/office/powerpoint/2010/main" val="32576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533400" y="4337750"/>
            <a:ext cx="8147303" cy="792189"/>
          </a:xfrm>
        </p:spPr>
        <p:txBody>
          <a:bodyPr/>
          <a:lstStyle/>
          <a:p>
            <a:pPr marL="0" indent="0" algn="ctr">
              <a:lnSpc>
                <a:spcPct val="90000"/>
              </a:lnSpc>
              <a:buNone/>
            </a:pPr>
            <a:r>
              <a:rPr lang="en-US" altLang="en-US" sz="3600" b="1" dirty="0">
                <a:solidFill>
                  <a:srgbClr val="000000"/>
                </a:solidFill>
              </a:rPr>
              <a:t>Please click anywhere to continue</a:t>
            </a:r>
            <a:endParaRPr lang="en-US" altLang="en-US" sz="4000" b="1" dirty="0">
              <a:solidFill>
                <a:srgbClr val="000000"/>
              </a:solidFill>
            </a:endParaRPr>
          </a:p>
          <a:p>
            <a:pPr marL="1371600" lvl="3" indent="0">
              <a:lnSpc>
                <a:spcPct val="90000"/>
              </a:lnSpc>
              <a:buNone/>
            </a:pPr>
            <a:endParaRPr lang="en-US" altLang="en-US" sz="2200" dirty="0">
              <a:solidFill>
                <a:srgbClr val="000000"/>
              </a:solidFill>
            </a:endParaRPr>
          </a:p>
          <a:p>
            <a:pPr lvl="1">
              <a:lnSpc>
                <a:spcPct val="90000"/>
              </a:lnSpc>
              <a:buFont typeface="Wingdings" panose="05000000000000000000" pitchFamily="2" charset="2"/>
              <a:buChar char="Ø"/>
            </a:pPr>
            <a:endParaRPr lang="en-US" altLang="en-US" sz="200" dirty="0">
              <a:solidFill>
                <a:srgbClr val="000000"/>
              </a:solidFill>
            </a:endParaRPr>
          </a:p>
          <a:p>
            <a:pPr>
              <a:lnSpc>
                <a:spcPct val="90000"/>
              </a:lnSpc>
              <a:buFont typeface="Wingdings 2" pitchFamily="18" charset="2"/>
              <a:buNone/>
            </a:pPr>
            <a:endParaRPr lang="en-US" altLang="en-US" sz="1200" dirty="0"/>
          </a:p>
          <a:p>
            <a:pPr>
              <a:lnSpc>
                <a:spcPct val="90000"/>
              </a:lnSpc>
              <a:buFont typeface="Wingdings 2" pitchFamily="18" charset="2"/>
              <a:buNone/>
            </a:pPr>
            <a:endParaRPr lang="en-US" altLang="en-US" dirty="0"/>
          </a:p>
        </p:txBody>
      </p:sp>
      <p:sp>
        <p:nvSpPr>
          <p:cNvPr id="4" name="Rectangle 3">
            <a:hlinkClick r:id="rId5" action="ppaction://hlinksldjump"/>
          </p:cNvPr>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2"/>
          <p:cNvSpPr txBox="1">
            <a:spLocks noChangeArrowheads="1"/>
          </p:cNvSpPr>
          <p:nvPr/>
        </p:nvSpPr>
        <p:spPr>
          <a:xfrm>
            <a:off x="487680" y="2122667"/>
            <a:ext cx="8193023" cy="8858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000" b="1" dirty="0">
                <a:solidFill>
                  <a:srgbClr val="FF0000"/>
                </a:solidFill>
              </a:rPr>
              <a:t>Incorrect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1103" y="139996"/>
            <a:ext cx="609600" cy="609600"/>
          </a:xfrm>
          <a:prstGeom prst="rect">
            <a:avLst/>
          </a:prstGeom>
        </p:spPr>
      </p:pic>
    </p:spTree>
    <p:extLst>
      <p:ext uri="{BB962C8B-B14F-4D97-AF65-F5344CB8AC3E}">
        <p14:creationId xmlns:p14="http://schemas.microsoft.com/office/powerpoint/2010/main" val="11323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hlinkClick r:id="rId5" action="ppaction://hlinksldjump"/>
          </p:cNvPr>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2"/>
          <p:cNvSpPr txBox="1">
            <a:spLocks noChangeArrowheads="1"/>
          </p:cNvSpPr>
          <p:nvPr/>
        </p:nvSpPr>
        <p:spPr>
          <a:xfrm>
            <a:off x="487680" y="2122667"/>
            <a:ext cx="8193023" cy="8858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000" b="1" dirty="0">
                <a:solidFill>
                  <a:srgbClr val="FF0000"/>
                </a:solidFill>
              </a:rPr>
              <a:t>Incorrect</a:t>
            </a:r>
          </a:p>
        </p:txBody>
      </p:sp>
      <p:sp>
        <p:nvSpPr>
          <p:cNvPr id="8" name="Rectangle 3"/>
          <p:cNvSpPr txBox="1">
            <a:spLocks noChangeArrowheads="1"/>
          </p:cNvSpPr>
          <p:nvPr/>
        </p:nvSpPr>
        <p:spPr>
          <a:xfrm>
            <a:off x="533400" y="4337750"/>
            <a:ext cx="8147303" cy="7921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Font typeface="Arial"/>
              <a:buNone/>
            </a:pPr>
            <a:r>
              <a:rPr lang="en-US" altLang="en-US" sz="3600" b="1" dirty="0">
                <a:solidFill>
                  <a:srgbClr val="000000"/>
                </a:solidFill>
              </a:rPr>
              <a:t>Please click anywhere to continue</a:t>
            </a:r>
            <a:endParaRPr lang="en-US" altLang="en-US" sz="4000" b="1" dirty="0">
              <a:solidFill>
                <a:srgbClr val="000000"/>
              </a:solidFill>
            </a:endParaRPr>
          </a:p>
          <a:p>
            <a:pPr marL="1371600" lvl="3" indent="0">
              <a:lnSpc>
                <a:spcPct val="90000"/>
              </a:lnSpc>
              <a:buFont typeface="Arial"/>
              <a:buNone/>
            </a:pPr>
            <a:endParaRPr lang="en-US" altLang="en-US" sz="2200" dirty="0">
              <a:solidFill>
                <a:srgbClr val="000000"/>
              </a:solidFill>
            </a:endParaRPr>
          </a:p>
          <a:p>
            <a:pPr lvl="1">
              <a:lnSpc>
                <a:spcPct val="90000"/>
              </a:lnSpc>
              <a:buFont typeface="Wingdings" panose="05000000000000000000" pitchFamily="2" charset="2"/>
              <a:buChar char="Ø"/>
            </a:pPr>
            <a:endParaRPr lang="en-US" altLang="en-US" sz="200" dirty="0">
              <a:solidFill>
                <a:srgbClr val="000000"/>
              </a:solidFill>
            </a:endParaRPr>
          </a:p>
          <a:p>
            <a:pPr>
              <a:lnSpc>
                <a:spcPct val="90000"/>
              </a:lnSpc>
              <a:buFont typeface="Wingdings 2" pitchFamily="18" charset="2"/>
              <a:buNone/>
            </a:pPr>
            <a:endParaRPr lang="en-US" altLang="en-US" sz="1200" dirty="0"/>
          </a:p>
          <a:p>
            <a:pPr>
              <a:lnSpc>
                <a:spcPct val="90000"/>
              </a:lnSpc>
              <a:buFont typeface="Wingdings 2" pitchFamily="18" charset="2"/>
              <a:buNone/>
            </a:pPr>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1103" y="139996"/>
            <a:ext cx="609600" cy="609600"/>
          </a:xfrm>
          <a:prstGeom prst="rect">
            <a:avLst/>
          </a:prstGeom>
        </p:spPr>
      </p:pic>
    </p:spTree>
    <p:extLst>
      <p:ext uri="{BB962C8B-B14F-4D97-AF65-F5344CB8AC3E}">
        <p14:creationId xmlns:p14="http://schemas.microsoft.com/office/powerpoint/2010/main" val="231695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e Tin"/>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sp>
        <p:nvSpPr>
          <p:cNvPr id="14338" name="Title"/>
          <p:cNvSpPr>
            <a:spLocks noGrp="1" noChangeArrowheads="1"/>
          </p:cNvSpPr>
          <p:nvPr>
            <p:ph type="title"/>
          </p:nvPr>
        </p:nvSpPr>
        <p:spPr>
          <a:xfrm>
            <a:off x="487680" y="434248"/>
            <a:ext cx="8193023" cy="885824"/>
          </a:xfrm>
        </p:spPr>
        <p:txBody>
          <a:bodyPr>
            <a:noAutofit/>
          </a:bodyPr>
          <a:lstStyle/>
          <a:p>
            <a:r>
              <a:rPr lang="en-US" altLang="en-US" sz="6600" b="1" dirty="0"/>
              <a:t>Correct!</a:t>
            </a:r>
          </a:p>
        </p:txBody>
      </p:sp>
      <p:sp>
        <p:nvSpPr>
          <p:cNvPr id="8" name="TextBox 7"/>
          <p:cNvSpPr txBox="1"/>
          <p:nvPr/>
        </p:nvSpPr>
        <p:spPr>
          <a:xfrm>
            <a:off x="4432514" y="1967379"/>
            <a:ext cx="4430132" cy="2185214"/>
          </a:xfrm>
          <a:prstGeom prst="rect">
            <a:avLst/>
          </a:prstGeom>
          <a:noFill/>
        </p:spPr>
        <p:txBody>
          <a:bodyPr wrap="square" rtlCol="0">
            <a:spAutoFit/>
          </a:bodyPr>
          <a:lstStyle/>
          <a:p>
            <a:r>
              <a:rPr lang="en-US" sz="4000" b="1" dirty="0">
                <a:solidFill>
                  <a:srgbClr val="000000"/>
                </a:solidFill>
              </a:rPr>
              <a:t>Diagnose:</a:t>
            </a:r>
            <a:r>
              <a:rPr lang="en-US" sz="3200" dirty="0">
                <a:solidFill>
                  <a:srgbClr val="000000"/>
                </a:solidFill>
              </a:rPr>
              <a:t> </a:t>
            </a:r>
          </a:p>
          <a:p>
            <a:r>
              <a:rPr lang="en-US" sz="3200" dirty="0">
                <a:solidFill>
                  <a:srgbClr val="000000"/>
                </a:solidFill>
              </a:rPr>
              <a:t>Determine what is already working and what is not.</a:t>
            </a:r>
          </a:p>
        </p:txBody>
      </p:sp>
      <p:pic>
        <p:nvPicPr>
          <p:cNvPr id="15" name="TopLeftP"/>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5" name="TopRightP" hidden="1"/>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hidden="1"/>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hidden="1"/>
          <p:cNvPicPr>
            <a:picLocks noChangeAspect="1"/>
          </p:cNvPicPr>
          <p:nvPr/>
        </p:nvPicPr>
        <p:blipFill>
          <a:blip r:embed="rId9"/>
          <a:stretch>
            <a:fillRect/>
          </a:stretch>
        </p:blipFill>
        <p:spPr>
          <a:xfrm>
            <a:off x="2145124" y="1928943"/>
            <a:ext cx="1494100" cy="1494100"/>
          </a:xfrm>
          <a:prstGeom prst="rect">
            <a:avLst/>
          </a:prstGeom>
        </p:spPr>
      </p:pic>
      <p:pic>
        <p:nvPicPr>
          <p:cNvPr id="4" name="Diagnose" hidden="1"/>
          <p:cNvPicPr>
            <a:picLocks noChangeAspect="1"/>
          </p:cNvPicPr>
          <p:nvPr/>
        </p:nvPicPr>
        <p:blipFill>
          <a:blip r:embed="rId10"/>
          <a:stretch>
            <a:fillRect/>
          </a:stretch>
        </p:blipFill>
        <p:spPr>
          <a:xfrm>
            <a:off x="590524" y="1925345"/>
            <a:ext cx="1494100" cy="1494100"/>
          </a:xfrm>
          <a:prstGeom prst="rect">
            <a:avLst/>
          </a:prstGeom>
        </p:spPr>
      </p:pic>
      <p:pic>
        <p:nvPicPr>
          <p:cNvPr id="6" name="Evaluate" hidden="1"/>
          <p:cNvPicPr>
            <a:picLocks noChangeAspect="1"/>
          </p:cNvPicPr>
          <p:nvPr/>
        </p:nvPicPr>
        <p:blipFill>
          <a:blip r:embed="rId11"/>
          <a:stretch>
            <a:fillRect/>
          </a:stretch>
        </p:blipFill>
        <p:spPr>
          <a:xfrm>
            <a:off x="603939" y="3470314"/>
            <a:ext cx="1494100" cy="1494100"/>
          </a:xfrm>
          <a:prstGeom prst="rect">
            <a:avLst/>
          </a:prstGeom>
        </p:spPr>
      </p:pic>
      <p:pic>
        <p:nvPicPr>
          <p:cNvPr id="9" name="implement" hidden="1"/>
          <p:cNvPicPr>
            <a:picLocks noChangeAspect="1"/>
          </p:cNvPicPr>
          <p:nvPr/>
        </p:nvPicPr>
        <p:blipFill>
          <a:blip r:embed="rId12"/>
          <a:stretch>
            <a:fillRect/>
          </a:stretch>
        </p:blipFill>
        <p:spPr>
          <a:xfrm>
            <a:off x="2126948" y="3466585"/>
            <a:ext cx="1494100" cy="1494100"/>
          </a:xfrm>
          <a:prstGeom prst="rect">
            <a:avLst/>
          </a:prstGeom>
        </p:spPr>
      </p:pic>
      <p:sp>
        <p:nvSpPr>
          <p:cNvPr id="10" name="Rectangle 9">
            <a:hlinkClick r:id="rId13" action="ppaction://hlinksldjump"/>
          </p:cNvPr>
          <p:cNvSpPr/>
          <p:nvPr/>
        </p:nvSpPr>
        <p:spPr>
          <a:xfrm>
            <a:off x="15822" y="-53097"/>
            <a:ext cx="9136737"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881713" y="5414093"/>
            <a:ext cx="5380577" cy="646331"/>
          </a:xfrm>
          <a:prstGeom prst="rect">
            <a:avLst/>
          </a:prstGeom>
        </p:spPr>
        <p:txBody>
          <a:bodyPr wrap="none">
            <a:spAutoFit/>
          </a:bodyPr>
          <a:lstStyle/>
          <a:p>
            <a:pPr algn="ctr"/>
            <a:r>
              <a:rPr lang="en-US" sz="3600" b="1" dirty="0">
                <a:solidFill>
                  <a:srgbClr val="000000"/>
                </a:solidFill>
              </a:rPr>
              <a:t>Click anywhere to continue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07031" y="129448"/>
            <a:ext cx="609600" cy="609600"/>
          </a:xfrm>
          <a:prstGeom prst="rect">
            <a:avLst/>
          </a:prstGeom>
        </p:spPr>
      </p:pic>
    </p:spTree>
    <p:extLst>
      <p:ext uri="{BB962C8B-B14F-4D97-AF65-F5344CB8AC3E}">
        <p14:creationId xmlns:p14="http://schemas.microsoft.com/office/powerpoint/2010/main" val="325614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e Tin"/>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sp>
        <p:nvSpPr>
          <p:cNvPr id="14338" name="Title"/>
          <p:cNvSpPr>
            <a:spLocks noGrp="1" noChangeArrowheads="1"/>
          </p:cNvSpPr>
          <p:nvPr>
            <p:ph type="title"/>
          </p:nvPr>
        </p:nvSpPr>
        <p:spPr>
          <a:xfrm>
            <a:off x="487680" y="434248"/>
            <a:ext cx="8193023" cy="885824"/>
          </a:xfrm>
        </p:spPr>
        <p:txBody>
          <a:bodyPr>
            <a:noAutofit/>
          </a:bodyPr>
          <a:lstStyle/>
          <a:p>
            <a:r>
              <a:rPr lang="en-US" altLang="en-US" sz="6600" b="1" dirty="0"/>
              <a:t>Correct!</a:t>
            </a:r>
          </a:p>
        </p:txBody>
      </p:sp>
      <p:sp>
        <p:nvSpPr>
          <p:cNvPr id="7" name="Rectangle 6"/>
          <p:cNvSpPr/>
          <p:nvPr/>
        </p:nvSpPr>
        <p:spPr>
          <a:xfrm>
            <a:off x="4190497" y="2589857"/>
            <a:ext cx="4503988" cy="1446550"/>
          </a:xfrm>
          <a:prstGeom prst="rect">
            <a:avLst/>
          </a:prstGeom>
        </p:spPr>
        <p:txBody>
          <a:bodyPr wrap="square">
            <a:spAutoFit/>
          </a:bodyPr>
          <a:lstStyle/>
          <a:p>
            <a:r>
              <a:rPr lang="en-US" sz="2200" dirty="0">
                <a:solidFill>
                  <a:schemeClr val="bg1"/>
                </a:solidFill>
              </a:rPr>
              <a:t>You realize on Tuesday and  Wednesday you are serving the non-perishable Goldstar items so you change it to fresh for the next order.</a:t>
            </a:r>
          </a:p>
        </p:txBody>
      </p:sp>
      <p:sp>
        <p:nvSpPr>
          <p:cNvPr id="8" name="TextBox 7"/>
          <p:cNvSpPr txBox="1"/>
          <p:nvPr/>
        </p:nvSpPr>
        <p:spPr>
          <a:xfrm>
            <a:off x="4430043" y="1591680"/>
            <a:ext cx="4161508" cy="3170099"/>
          </a:xfrm>
          <a:prstGeom prst="rect">
            <a:avLst/>
          </a:prstGeom>
          <a:noFill/>
        </p:spPr>
        <p:txBody>
          <a:bodyPr wrap="square" rtlCol="0">
            <a:spAutoFit/>
          </a:bodyPr>
          <a:lstStyle/>
          <a:p>
            <a:r>
              <a:rPr lang="en-US" sz="4000" b="1" dirty="0">
                <a:solidFill>
                  <a:srgbClr val="000000"/>
                </a:solidFill>
              </a:rPr>
              <a:t>Implement</a:t>
            </a:r>
            <a:r>
              <a:rPr lang="en-US" sz="3600" b="1" dirty="0">
                <a:solidFill>
                  <a:srgbClr val="000000"/>
                </a:solidFill>
              </a:rPr>
              <a:t>:</a:t>
            </a:r>
            <a:r>
              <a:rPr lang="en-US" sz="3600" dirty="0">
                <a:solidFill>
                  <a:srgbClr val="000000"/>
                </a:solidFill>
              </a:rPr>
              <a:t> </a:t>
            </a:r>
          </a:p>
          <a:p>
            <a:r>
              <a:rPr lang="en-US" sz="3200" dirty="0">
                <a:solidFill>
                  <a:srgbClr val="000000"/>
                </a:solidFill>
              </a:rPr>
              <a:t>Make easy changes which complement your meal program and lead to an increase in participation. </a:t>
            </a:r>
          </a:p>
        </p:txBody>
      </p:sp>
      <p:pic>
        <p:nvPicPr>
          <p:cNvPr id="15" name="TopLeftP"/>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6" name="SliceBRight"/>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hidden="1"/>
          <p:cNvPicPr>
            <a:picLocks noChangeAspect="1"/>
          </p:cNvPicPr>
          <p:nvPr/>
        </p:nvPicPr>
        <p:blipFill>
          <a:blip r:embed="rId9"/>
          <a:stretch>
            <a:fillRect/>
          </a:stretch>
        </p:blipFill>
        <p:spPr>
          <a:xfrm>
            <a:off x="2145124" y="1928943"/>
            <a:ext cx="1494100" cy="1494100"/>
          </a:xfrm>
          <a:prstGeom prst="rect">
            <a:avLst/>
          </a:prstGeom>
        </p:spPr>
      </p:pic>
      <p:pic>
        <p:nvPicPr>
          <p:cNvPr id="4" name="Diagnose" hidden="1"/>
          <p:cNvPicPr>
            <a:picLocks noChangeAspect="1"/>
          </p:cNvPicPr>
          <p:nvPr/>
        </p:nvPicPr>
        <p:blipFill>
          <a:blip r:embed="rId10"/>
          <a:stretch>
            <a:fillRect/>
          </a:stretch>
        </p:blipFill>
        <p:spPr>
          <a:xfrm>
            <a:off x="590524" y="1925345"/>
            <a:ext cx="1494100" cy="1494100"/>
          </a:xfrm>
          <a:prstGeom prst="rect">
            <a:avLst/>
          </a:prstGeom>
        </p:spPr>
      </p:pic>
      <p:pic>
        <p:nvPicPr>
          <p:cNvPr id="6" name="Evaluate" hidden="1"/>
          <p:cNvPicPr>
            <a:picLocks noChangeAspect="1"/>
          </p:cNvPicPr>
          <p:nvPr/>
        </p:nvPicPr>
        <p:blipFill>
          <a:blip r:embed="rId11"/>
          <a:stretch>
            <a:fillRect/>
          </a:stretch>
        </p:blipFill>
        <p:spPr>
          <a:xfrm>
            <a:off x="603939" y="3470314"/>
            <a:ext cx="1494100" cy="1494100"/>
          </a:xfrm>
          <a:prstGeom prst="rect">
            <a:avLst/>
          </a:prstGeom>
        </p:spPr>
      </p:pic>
      <p:pic>
        <p:nvPicPr>
          <p:cNvPr id="9" name="implement" hidden="1"/>
          <p:cNvPicPr>
            <a:picLocks noChangeAspect="1"/>
          </p:cNvPicPr>
          <p:nvPr/>
        </p:nvPicPr>
        <p:blipFill>
          <a:blip r:embed="rId12"/>
          <a:stretch>
            <a:fillRect/>
          </a:stretch>
        </p:blipFill>
        <p:spPr>
          <a:xfrm>
            <a:off x="2126948" y="3466585"/>
            <a:ext cx="1494100" cy="1494100"/>
          </a:xfrm>
          <a:prstGeom prst="rect">
            <a:avLst/>
          </a:prstGeom>
        </p:spPr>
      </p:pic>
      <p:pic>
        <p:nvPicPr>
          <p:cNvPr id="25" name="TopRightP" hidden="1"/>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sp>
        <p:nvSpPr>
          <p:cNvPr id="10" name="Rectangle 9">
            <a:hlinkClick r:id="rId13" action="ppaction://hlinksldjump"/>
          </p:cNvPr>
          <p:cNvSpPr/>
          <p:nvPr/>
        </p:nvSpPr>
        <p:spPr>
          <a:xfrm>
            <a:off x="15822" y="0"/>
            <a:ext cx="9136737"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881713" y="5507084"/>
            <a:ext cx="5380577" cy="646331"/>
          </a:xfrm>
          <a:prstGeom prst="rect">
            <a:avLst/>
          </a:prstGeom>
        </p:spPr>
        <p:txBody>
          <a:bodyPr wrap="none">
            <a:spAutoFit/>
          </a:bodyPr>
          <a:lstStyle/>
          <a:p>
            <a:pPr algn="ctr"/>
            <a:r>
              <a:rPr lang="en-US" sz="3600" b="1" dirty="0">
                <a:solidFill>
                  <a:srgbClr val="000000"/>
                </a:solidFill>
              </a:rPr>
              <a:t>Click anywhere to continue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286751" y="183120"/>
            <a:ext cx="609600" cy="609600"/>
          </a:xfrm>
          <a:prstGeom prst="rect">
            <a:avLst/>
          </a:prstGeom>
        </p:spPr>
      </p:pic>
    </p:spTree>
    <p:extLst>
      <p:ext uri="{BB962C8B-B14F-4D97-AF65-F5344CB8AC3E}">
        <p14:creationId xmlns:p14="http://schemas.microsoft.com/office/powerpoint/2010/main" val="190909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e Tin"/>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sp>
        <p:nvSpPr>
          <p:cNvPr id="14338" name="Title"/>
          <p:cNvSpPr>
            <a:spLocks noGrp="1" noChangeArrowheads="1"/>
          </p:cNvSpPr>
          <p:nvPr>
            <p:ph type="title"/>
          </p:nvPr>
        </p:nvSpPr>
        <p:spPr>
          <a:xfrm>
            <a:off x="487680" y="434248"/>
            <a:ext cx="8193023" cy="885824"/>
          </a:xfrm>
        </p:spPr>
        <p:txBody>
          <a:bodyPr>
            <a:noAutofit/>
          </a:bodyPr>
          <a:lstStyle/>
          <a:p>
            <a:r>
              <a:rPr lang="en-US" altLang="en-US" sz="6600" b="1" dirty="0"/>
              <a:t>Correct!</a:t>
            </a:r>
          </a:p>
        </p:txBody>
      </p:sp>
      <p:sp>
        <p:nvSpPr>
          <p:cNvPr id="7" name="Rectangle 6"/>
          <p:cNvSpPr/>
          <p:nvPr/>
        </p:nvSpPr>
        <p:spPr>
          <a:xfrm>
            <a:off x="4289703" y="2839999"/>
            <a:ext cx="4503988" cy="769441"/>
          </a:xfrm>
          <a:prstGeom prst="rect">
            <a:avLst/>
          </a:prstGeom>
        </p:spPr>
        <p:txBody>
          <a:bodyPr wrap="square">
            <a:spAutoFit/>
          </a:bodyPr>
          <a:lstStyle/>
          <a:p>
            <a:r>
              <a:rPr lang="en-US" sz="2200" dirty="0">
                <a:solidFill>
                  <a:schemeClr val="bg1"/>
                </a:solidFill>
              </a:rPr>
              <a:t>Review menu’s for the 2 days in question to determine difference</a:t>
            </a:r>
          </a:p>
        </p:txBody>
      </p:sp>
      <p:sp>
        <p:nvSpPr>
          <p:cNvPr id="8" name="TextBox 7"/>
          <p:cNvSpPr txBox="1"/>
          <p:nvPr/>
        </p:nvSpPr>
        <p:spPr>
          <a:xfrm>
            <a:off x="4517647" y="1874002"/>
            <a:ext cx="3743677" cy="2677656"/>
          </a:xfrm>
          <a:prstGeom prst="rect">
            <a:avLst/>
          </a:prstGeom>
          <a:noFill/>
        </p:spPr>
        <p:txBody>
          <a:bodyPr wrap="square" rtlCol="0">
            <a:spAutoFit/>
          </a:bodyPr>
          <a:lstStyle/>
          <a:p>
            <a:r>
              <a:rPr lang="en-US" sz="4000" b="1" dirty="0">
                <a:solidFill>
                  <a:srgbClr val="000000"/>
                </a:solidFill>
              </a:rPr>
              <a:t>Prescribe</a:t>
            </a:r>
            <a:r>
              <a:rPr lang="en-US" sz="4000" dirty="0">
                <a:solidFill>
                  <a:srgbClr val="000000"/>
                </a:solidFill>
              </a:rPr>
              <a:t>: </a:t>
            </a:r>
            <a:r>
              <a:rPr lang="en-US" sz="3200" dirty="0">
                <a:solidFill>
                  <a:srgbClr val="000000"/>
                </a:solidFill>
              </a:rPr>
              <a:t>Recommending changes that could lead to increasing participation.</a:t>
            </a:r>
          </a:p>
        </p:txBody>
      </p:sp>
      <p:pic>
        <p:nvPicPr>
          <p:cNvPr id="15" name="TopLeftP"/>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6" name="SliceBRight"/>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hidden="1"/>
          <p:cNvPicPr>
            <a:picLocks noChangeAspect="1"/>
          </p:cNvPicPr>
          <p:nvPr/>
        </p:nvPicPr>
        <p:blipFill>
          <a:blip r:embed="rId9"/>
          <a:stretch>
            <a:fillRect/>
          </a:stretch>
        </p:blipFill>
        <p:spPr>
          <a:xfrm>
            <a:off x="2145124" y="1928943"/>
            <a:ext cx="1494100" cy="1494100"/>
          </a:xfrm>
          <a:prstGeom prst="rect">
            <a:avLst/>
          </a:prstGeom>
        </p:spPr>
      </p:pic>
      <p:pic>
        <p:nvPicPr>
          <p:cNvPr id="4" name="Diagnose" hidden="1"/>
          <p:cNvPicPr>
            <a:picLocks noChangeAspect="1"/>
          </p:cNvPicPr>
          <p:nvPr/>
        </p:nvPicPr>
        <p:blipFill>
          <a:blip r:embed="rId10"/>
          <a:stretch>
            <a:fillRect/>
          </a:stretch>
        </p:blipFill>
        <p:spPr>
          <a:xfrm>
            <a:off x="590524" y="1925345"/>
            <a:ext cx="1494100" cy="1494100"/>
          </a:xfrm>
          <a:prstGeom prst="rect">
            <a:avLst/>
          </a:prstGeom>
        </p:spPr>
      </p:pic>
      <p:pic>
        <p:nvPicPr>
          <p:cNvPr id="6" name="Evaluate" hidden="1"/>
          <p:cNvPicPr>
            <a:picLocks noChangeAspect="1"/>
          </p:cNvPicPr>
          <p:nvPr/>
        </p:nvPicPr>
        <p:blipFill>
          <a:blip r:embed="rId11"/>
          <a:stretch>
            <a:fillRect/>
          </a:stretch>
        </p:blipFill>
        <p:spPr>
          <a:xfrm>
            <a:off x="603939" y="3470314"/>
            <a:ext cx="1494100" cy="1494100"/>
          </a:xfrm>
          <a:prstGeom prst="rect">
            <a:avLst/>
          </a:prstGeom>
        </p:spPr>
      </p:pic>
      <p:pic>
        <p:nvPicPr>
          <p:cNvPr id="9" name="implement" hidden="1"/>
          <p:cNvPicPr>
            <a:picLocks noChangeAspect="1"/>
          </p:cNvPicPr>
          <p:nvPr/>
        </p:nvPicPr>
        <p:blipFill>
          <a:blip r:embed="rId12"/>
          <a:stretch>
            <a:fillRect/>
          </a:stretch>
        </p:blipFill>
        <p:spPr>
          <a:xfrm>
            <a:off x="2126948" y="3466585"/>
            <a:ext cx="1494100" cy="1494100"/>
          </a:xfrm>
          <a:prstGeom prst="rect">
            <a:avLst/>
          </a:prstGeom>
        </p:spPr>
      </p:pic>
      <p:pic>
        <p:nvPicPr>
          <p:cNvPr id="25" name="TopRightP"/>
          <p:cNvPicPr>
            <a:picLocks noChangeAspect="1"/>
          </p:cNvPicPr>
          <p:nvPr/>
        </p:nvPicPr>
        <p:blipFill>
          <a:blip r:embed="rId7">
            <a:extLst>
              <a:ext uri="{BEBA8EAE-BF5A-486C-A8C5-ECC9F3942E4B}">
                <a14:imgProps xmlns:a14="http://schemas.microsoft.com/office/drawing/2010/main">
                  <a14:imgLayer r:embed="rId8">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sp>
        <p:nvSpPr>
          <p:cNvPr id="10" name="Rectangle 9">
            <a:hlinkClick r:id="rId13" action="ppaction://hlinksldjump"/>
          </p:cNvPr>
          <p:cNvSpPr/>
          <p:nvPr/>
        </p:nvSpPr>
        <p:spPr>
          <a:xfrm>
            <a:off x="0" y="-20786"/>
            <a:ext cx="9136737"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883250" y="5615959"/>
            <a:ext cx="5380577" cy="646331"/>
          </a:xfrm>
          <a:prstGeom prst="rect">
            <a:avLst/>
          </a:prstGeom>
        </p:spPr>
        <p:txBody>
          <a:bodyPr wrap="none">
            <a:spAutoFit/>
          </a:bodyPr>
          <a:lstStyle/>
          <a:p>
            <a:pPr algn="ctr"/>
            <a:r>
              <a:rPr lang="en-US" sz="3600" b="1" dirty="0">
                <a:solidFill>
                  <a:srgbClr val="000000"/>
                </a:solidFill>
              </a:rPr>
              <a:t>Click anywhere to continue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75903" y="129448"/>
            <a:ext cx="609600" cy="609600"/>
          </a:xfrm>
          <a:prstGeom prst="rect">
            <a:avLst/>
          </a:prstGeom>
        </p:spPr>
      </p:pic>
    </p:spTree>
    <p:extLst>
      <p:ext uri="{BB962C8B-B14F-4D97-AF65-F5344CB8AC3E}">
        <p14:creationId xmlns:p14="http://schemas.microsoft.com/office/powerpoint/2010/main" val="369897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488344" y="1315956"/>
            <a:ext cx="8077200" cy="44752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1000"/>
              </a:spcAft>
              <a:buNone/>
            </a:pPr>
            <a:r>
              <a:rPr lang="en-US" dirty="0">
                <a:solidFill>
                  <a:srgbClr val="000000"/>
                </a:solidFill>
              </a:rPr>
              <a:t>Increasing participation grows your customer base and  generates more revenue for the Food Services Division.</a:t>
            </a:r>
          </a:p>
          <a:p>
            <a:pPr marL="0" lvl="1" indent="0">
              <a:spcBef>
                <a:spcPts val="0"/>
              </a:spcBef>
              <a:spcAft>
                <a:spcPts val="1000"/>
              </a:spcAft>
              <a:buNone/>
            </a:pPr>
            <a:r>
              <a:rPr lang="en-US" dirty="0">
                <a:solidFill>
                  <a:srgbClr val="000000"/>
                </a:solidFill>
              </a:rPr>
              <a:t>Maximizing student participation will:</a:t>
            </a:r>
          </a:p>
          <a:p>
            <a:pPr marL="742950" lvl="2" indent="-342900">
              <a:spcBef>
                <a:spcPts val="0"/>
              </a:spcBef>
              <a:spcAft>
                <a:spcPts val="600"/>
              </a:spcAft>
              <a:buFont typeface="Wingdings" panose="05000000000000000000" pitchFamily="2" charset="2"/>
              <a:buChar char="Ø"/>
            </a:pPr>
            <a:r>
              <a:rPr lang="en-US" sz="2600" dirty="0">
                <a:solidFill>
                  <a:srgbClr val="000000"/>
                </a:solidFill>
              </a:rPr>
              <a:t>Expand the reach of our meal programs to support the health and academic needs of students</a:t>
            </a:r>
          </a:p>
          <a:p>
            <a:pPr marL="742950" lvl="2" indent="-342900">
              <a:spcBef>
                <a:spcPts val="0"/>
              </a:spcBef>
              <a:spcAft>
                <a:spcPts val="600"/>
              </a:spcAft>
              <a:buFont typeface="Wingdings" panose="05000000000000000000" pitchFamily="2" charset="2"/>
              <a:buChar char="Ø"/>
            </a:pPr>
            <a:r>
              <a:rPr lang="en-US" sz="2600" dirty="0">
                <a:solidFill>
                  <a:srgbClr val="000000"/>
                </a:solidFill>
              </a:rPr>
              <a:t>Reduce the encroachment on the General Fund</a:t>
            </a:r>
          </a:p>
          <a:p>
            <a:pPr marL="742950" lvl="2" indent="-342900">
              <a:spcBef>
                <a:spcPts val="0"/>
              </a:spcBef>
              <a:spcAft>
                <a:spcPts val="600"/>
              </a:spcAft>
              <a:buFont typeface="Wingdings" panose="05000000000000000000" pitchFamily="2" charset="2"/>
              <a:buChar char="Ø"/>
            </a:pPr>
            <a:r>
              <a:rPr lang="en-US" sz="2600" dirty="0">
                <a:solidFill>
                  <a:srgbClr val="000000"/>
                </a:solidFill>
              </a:rPr>
              <a:t>Support ongoing employment opportunities within the Food Services Division </a:t>
            </a:r>
          </a:p>
        </p:txBody>
      </p:sp>
      <p:sp>
        <p:nvSpPr>
          <p:cNvPr id="8" name="Rectangle 2"/>
          <p:cNvSpPr txBox="1">
            <a:spLocks noChangeArrowheads="1"/>
          </p:cNvSpPr>
          <p:nvPr/>
        </p:nvSpPr>
        <p:spPr bwMode="auto">
          <a:xfrm>
            <a:off x="488354" y="266700"/>
            <a:ext cx="7023100" cy="990600"/>
          </a:xfrm>
          <a:prstGeom prst="rect">
            <a:avLst/>
          </a:prstGeom>
          <a:noFill/>
          <a:ln w="9525">
            <a:noFill/>
            <a:miter lim="800000"/>
            <a:headEnd/>
            <a:tailEnd/>
          </a:ln>
        </p:spPr>
        <p:txBody>
          <a:bodyPr bIns="91440" anchor="b"/>
          <a:lstStyle/>
          <a:p>
            <a:pPr fontAlgn="base">
              <a:spcBef>
                <a:spcPct val="0"/>
              </a:spcBef>
              <a:spcAft>
                <a:spcPct val="0"/>
              </a:spcAft>
              <a:defRPr/>
            </a:pPr>
            <a:r>
              <a:rPr lang="en-US" sz="4000" b="1" dirty="0">
                <a:solidFill>
                  <a:srgbClr val="000000"/>
                </a:solidFill>
              </a:rPr>
              <a:t>Increasing Participation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0744" y="152400"/>
            <a:ext cx="609600" cy="609600"/>
          </a:xfrm>
          <a:prstGeom prst="rect">
            <a:avLst/>
          </a:prstGeom>
        </p:spPr>
      </p:pic>
    </p:spTree>
    <p:extLst>
      <p:ext uri="{BB962C8B-B14F-4D97-AF65-F5344CB8AC3E}">
        <p14:creationId xmlns:p14="http://schemas.microsoft.com/office/powerpoint/2010/main" val="293897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e Tin"/>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sp>
        <p:nvSpPr>
          <p:cNvPr id="14338" name="Title"/>
          <p:cNvSpPr>
            <a:spLocks noGrp="1" noChangeArrowheads="1"/>
          </p:cNvSpPr>
          <p:nvPr>
            <p:ph type="title"/>
          </p:nvPr>
        </p:nvSpPr>
        <p:spPr>
          <a:xfrm>
            <a:off x="487680" y="434248"/>
            <a:ext cx="8193023" cy="885824"/>
          </a:xfrm>
        </p:spPr>
        <p:txBody>
          <a:bodyPr>
            <a:noAutofit/>
          </a:bodyPr>
          <a:lstStyle/>
          <a:p>
            <a:r>
              <a:rPr lang="en-US" altLang="en-US" sz="6600" b="1" dirty="0"/>
              <a:t>Correct!</a:t>
            </a:r>
          </a:p>
        </p:txBody>
      </p:sp>
      <p:sp>
        <p:nvSpPr>
          <p:cNvPr id="8" name="TextBox 7"/>
          <p:cNvSpPr txBox="1"/>
          <p:nvPr/>
        </p:nvSpPr>
        <p:spPr>
          <a:xfrm>
            <a:off x="4285264" y="1655663"/>
            <a:ext cx="4729664" cy="3293209"/>
          </a:xfrm>
          <a:prstGeom prst="rect">
            <a:avLst/>
          </a:prstGeom>
          <a:noFill/>
        </p:spPr>
        <p:txBody>
          <a:bodyPr wrap="square" rtlCol="0">
            <a:spAutoFit/>
          </a:bodyPr>
          <a:lstStyle/>
          <a:p>
            <a:r>
              <a:rPr lang="en-US" sz="4000" b="1" dirty="0">
                <a:solidFill>
                  <a:srgbClr val="000000"/>
                </a:solidFill>
              </a:rPr>
              <a:t>Evaluate: </a:t>
            </a:r>
          </a:p>
          <a:p>
            <a:r>
              <a:rPr lang="en-US" sz="3200" dirty="0">
                <a:solidFill>
                  <a:srgbClr val="000000"/>
                </a:solidFill>
              </a:rPr>
              <a:t>Measuring and analyzing how the changes influence a difference in participation counts after implementation</a:t>
            </a:r>
            <a:r>
              <a:rPr lang="en-US" sz="4000" dirty="0">
                <a:solidFill>
                  <a:srgbClr val="000000"/>
                </a:solidFill>
              </a:rPr>
              <a:t>.</a:t>
            </a:r>
            <a:endParaRPr lang="en-US" sz="3600" dirty="0">
              <a:solidFill>
                <a:srgbClr val="000000"/>
              </a:solidFill>
            </a:endParaRPr>
          </a:p>
        </p:txBody>
      </p:sp>
      <p:pic>
        <p:nvPicPr>
          <p:cNvPr id="15" name="TopLeftP"/>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6" name="SliceBRight"/>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hidden="1"/>
          <p:cNvPicPr>
            <a:picLocks noChangeAspect="1"/>
          </p:cNvPicPr>
          <p:nvPr/>
        </p:nvPicPr>
        <p:blipFill>
          <a:blip r:embed="rId10"/>
          <a:stretch>
            <a:fillRect/>
          </a:stretch>
        </p:blipFill>
        <p:spPr>
          <a:xfrm>
            <a:off x="2145124" y="1928943"/>
            <a:ext cx="1494100" cy="1494100"/>
          </a:xfrm>
          <a:prstGeom prst="rect">
            <a:avLst/>
          </a:prstGeom>
        </p:spPr>
      </p:pic>
      <p:pic>
        <p:nvPicPr>
          <p:cNvPr id="4" name="Diagnose" hidden="1"/>
          <p:cNvPicPr>
            <a:picLocks noChangeAspect="1"/>
          </p:cNvPicPr>
          <p:nvPr/>
        </p:nvPicPr>
        <p:blipFill>
          <a:blip r:embed="rId11"/>
          <a:stretch>
            <a:fillRect/>
          </a:stretch>
        </p:blipFill>
        <p:spPr>
          <a:xfrm>
            <a:off x="590524" y="1925345"/>
            <a:ext cx="1494100" cy="1494100"/>
          </a:xfrm>
          <a:prstGeom prst="rect">
            <a:avLst/>
          </a:prstGeom>
        </p:spPr>
      </p:pic>
      <p:pic>
        <p:nvPicPr>
          <p:cNvPr id="6" name="Evaluate" hidden="1"/>
          <p:cNvPicPr>
            <a:picLocks noChangeAspect="1"/>
          </p:cNvPicPr>
          <p:nvPr/>
        </p:nvPicPr>
        <p:blipFill>
          <a:blip r:embed="rId12"/>
          <a:stretch>
            <a:fillRect/>
          </a:stretch>
        </p:blipFill>
        <p:spPr>
          <a:xfrm>
            <a:off x="603939" y="3470314"/>
            <a:ext cx="1494100" cy="1494100"/>
          </a:xfrm>
          <a:prstGeom prst="rect">
            <a:avLst/>
          </a:prstGeom>
        </p:spPr>
      </p:pic>
      <p:pic>
        <p:nvPicPr>
          <p:cNvPr id="9" name="implement" hidden="1"/>
          <p:cNvPicPr>
            <a:picLocks noChangeAspect="1"/>
          </p:cNvPicPr>
          <p:nvPr/>
        </p:nvPicPr>
        <p:blipFill>
          <a:blip r:embed="rId13"/>
          <a:stretch>
            <a:fillRect/>
          </a:stretch>
        </p:blipFill>
        <p:spPr>
          <a:xfrm>
            <a:off x="2126948" y="3466585"/>
            <a:ext cx="1494100" cy="1494100"/>
          </a:xfrm>
          <a:prstGeom prst="rect">
            <a:avLst/>
          </a:prstGeom>
        </p:spPr>
      </p:pic>
      <p:pic>
        <p:nvPicPr>
          <p:cNvPr id="25" name="TopRightP"/>
          <p:cNvPicPr>
            <a:picLocks noChangeAspect="1"/>
          </p:cNvPicPr>
          <p:nvPr/>
        </p:nvPicPr>
        <p:blipFill>
          <a:blip r:embed="rId8">
            <a:extLst>
              <a:ext uri="{BEBA8EAE-BF5A-486C-A8C5-ECC9F3942E4B}">
                <a14:imgProps xmlns:a14="http://schemas.microsoft.com/office/drawing/2010/main">
                  <a14:imgLayer r:embed="rId9">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sp>
        <p:nvSpPr>
          <p:cNvPr id="10" name="Rectangle 9">
            <a:hlinkClick r:id="rId14" action="ppaction://hlinksldjump"/>
          </p:cNvPr>
          <p:cNvSpPr/>
          <p:nvPr/>
        </p:nvSpPr>
        <p:spPr>
          <a:xfrm>
            <a:off x="0" y="-20786"/>
            <a:ext cx="9136737"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365504" y="5610652"/>
            <a:ext cx="6416298" cy="1138773"/>
          </a:xfrm>
          <a:prstGeom prst="rect">
            <a:avLst/>
          </a:prstGeom>
          <a:noFill/>
        </p:spPr>
        <p:txBody>
          <a:bodyPr wrap="square" rtlCol="0">
            <a:spAutoFit/>
          </a:bodyPr>
          <a:lstStyle/>
          <a:p>
            <a:pPr algn="ctr"/>
            <a:r>
              <a:rPr lang="en-US" sz="3600" b="1" dirty="0">
                <a:solidFill>
                  <a:srgbClr val="000000"/>
                </a:solidFill>
              </a:rPr>
              <a:t>Click anywhere to continue</a:t>
            </a:r>
          </a:p>
          <a:p>
            <a:pPr algn="ctr"/>
            <a:endParaRPr lang="en-US" sz="3200" dirty="0"/>
          </a:p>
        </p:txBody>
      </p:sp>
      <p:pic>
        <p:nvPicPr>
          <p:cNvPr id="16" name="Picture 15"/>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1179429" y="2615989"/>
            <a:ext cx="2008640" cy="160691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299120" y="129448"/>
            <a:ext cx="609600" cy="609600"/>
          </a:xfrm>
          <a:prstGeom prst="rect">
            <a:avLst/>
          </a:prstGeom>
        </p:spPr>
      </p:pic>
    </p:spTree>
    <p:extLst>
      <p:ext uri="{BB962C8B-B14F-4D97-AF65-F5344CB8AC3E}">
        <p14:creationId xmlns:p14="http://schemas.microsoft.com/office/powerpoint/2010/main" val="3622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5" name="Whipped Cream.wav"/>
                                        </p:tgtEl>
                                      </p:cMediaNode>
                                    </p:audio>
                                  </p:sub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83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75592" y="408686"/>
            <a:ext cx="5971404" cy="772498"/>
          </a:xfrm>
          <a:prstGeom prst="rect">
            <a:avLst/>
          </a:prstGeom>
          <a:noFill/>
          <a:ln w="9525">
            <a:noFill/>
            <a:miter lim="800000"/>
            <a:headEnd/>
            <a:tailEnd/>
          </a:ln>
        </p:spPr>
        <p:txBody>
          <a:bodyPr bIns="91440" anchor="b"/>
          <a:lstStyle/>
          <a:p>
            <a:pPr fontAlgn="base">
              <a:spcBef>
                <a:spcPct val="0"/>
              </a:spcBef>
              <a:spcAft>
                <a:spcPct val="0"/>
              </a:spcAft>
              <a:defRPr/>
            </a:pPr>
            <a:r>
              <a:rPr lang="en-US" sz="4000" b="1" dirty="0">
                <a:solidFill>
                  <a:srgbClr val="000000"/>
                </a:solidFill>
              </a:rPr>
              <a:t>Know Your Customers</a:t>
            </a:r>
          </a:p>
        </p:txBody>
      </p:sp>
      <p:graphicFrame>
        <p:nvGraphicFramePr>
          <p:cNvPr id="7" name="Table 6"/>
          <p:cNvGraphicFramePr>
            <a:graphicFrameLocks noGrp="1"/>
          </p:cNvGraphicFramePr>
          <p:nvPr>
            <p:extLst>
              <p:ext uri="{D42A27DB-BD31-4B8C-83A1-F6EECF244321}">
                <p14:modId xmlns:p14="http://schemas.microsoft.com/office/powerpoint/2010/main" val="1911374291"/>
              </p:ext>
            </p:extLst>
          </p:nvPr>
        </p:nvGraphicFramePr>
        <p:xfrm>
          <a:off x="388916" y="3989648"/>
          <a:ext cx="8347311" cy="1707767"/>
        </p:xfrm>
        <a:graphic>
          <a:graphicData uri="http://schemas.openxmlformats.org/drawingml/2006/table">
            <a:tbl>
              <a:tblPr firstRow="1" bandRow="1">
                <a:tableStyleId>{46F890A9-2807-4EBB-B81D-B2AA78EC7F39}</a:tableStyleId>
              </a:tblPr>
              <a:tblGrid>
                <a:gridCol w="2782437">
                  <a:extLst>
                    <a:ext uri="{9D8B030D-6E8A-4147-A177-3AD203B41FA5}">
                      <a16:colId xmlns:a16="http://schemas.microsoft.com/office/drawing/2014/main" val="20000"/>
                    </a:ext>
                  </a:extLst>
                </a:gridCol>
                <a:gridCol w="2782437">
                  <a:extLst>
                    <a:ext uri="{9D8B030D-6E8A-4147-A177-3AD203B41FA5}">
                      <a16:colId xmlns:a16="http://schemas.microsoft.com/office/drawing/2014/main" val="20001"/>
                    </a:ext>
                  </a:extLst>
                </a:gridCol>
                <a:gridCol w="2782437">
                  <a:extLst>
                    <a:ext uri="{9D8B030D-6E8A-4147-A177-3AD203B41FA5}">
                      <a16:colId xmlns:a16="http://schemas.microsoft.com/office/drawing/2014/main" val="20002"/>
                    </a:ext>
                  </a:extLst>
                </a:gridCol>
              </a:tblGrid>
              <a:tr h="980384">
                <a:tc>
                  <a:txBody>
                    <a:bodyPr/>
                    <a:lstStyle/>
                    <a:p>
                      <a:pPr algn="ctr"/>
                      <a:r>
                        <a:rPr lang="en-US" sz="2800" dirty="0">
                          <a:ln>
                            <a:noFill/>
                          </a:ln>
                          <a:solidFill>
                            <a:srgbClr val="000000"/>
                          </a:solidFill>
                        </a:rPr>
                        <a:t>Primary</a:t>
                      </a:r>
                      <a:r>
                        <a:rPr lang="en-US" sz="2800" baseline="0" dirty="0">
                          <a:ln>
                            <a:noFill/>
                          </a:ln>
                          <a:solidFill>
                            <a:srgbClr val="000000"/>
                          </a:solidFill>
                        </a:rPr>
                        <a:t> Customer</a:t>
                      </a:r>
                      <a:endParaRPr lang="en-US" sz="2800" dirty="0">
                        <a:ln>
                          <a:noFill/>
                        </a:ln>
                        <a:solidFill>
                          <a:srgbClr val="000000"/>
                        </a:solidFill>
                      </a:endParaRPr>
                    </a:p>
                  </a:txBody>
                  <a:tcPr anchor="ctr">
                    <a:lnL w="12700" cap="flat" cmpd="sng" algn="ctr">
                      <a:solidFill>
                        <a:srgbClr val="00000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75F"/>
                    </a:solidFill>
                  </a:tcPr>
                </a:tc>
                <a:tc>
                  <a:txBody>
                    <a:bodyPr/>
                    <a:lstStyle/>
                    <a:p>
                      <a:pPr algn="ctr"/>
                      <a:r>
                        <a:rPr lang="en-US" sz="2800" dirty="0">
                          <a:ln>
                            <a:noFill/>
                          </a:ln>
                          <a:solidFill>
                            <a:srgbClr val="000000"/>
                          </a:solidFill>
                        </a:rPr>
                        <a:t>External Customer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2800" dirty="0">
                          <a:ln>
                            <a:noFill/>
                          </a:ln>
                          <a:solidFill>
                            <a:srgbClr val="000000"/>
                          </a:solidFill>
                        </a:rPr>
                        <a:t>Internal Customer</a:t>
                      </a:r>
                    </a:p>
                  </a:txBody>
                  <a:tcPr anchor="ctr">
                    <a:lnL w="381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8C1F"/>
                    </a:solidFill>
                  </a:tcPr>
                </a:tc>
                <a:extLst>
                  <a:ext uri="{0D108BD9-81ED-4DB2-BD59-A6C34878D82A}">
                    <a16:rowId xmlns:a16="http://schemas.microsoft.com/office/drawing/2014/main" val="10000"/>
                  </a:ext>
                </a:extLst>
              </a:tr>
              <a:tr h="727383">
                <a:tc>
                  <a:txBody>
                    <a:bodyPr/>
                    <a:lstStyle/>
                    <a:p>
                      <a:pPr algn="ctr"/>
                      <a:r>
                        <a:rPr lang="en-US" sz="2000" dirty="0">
                          <a:ln>
                            <a:noFill/>
                          </a:ln>
                          <a:solidFill>
                            <a:srgbClr val="000000"/>
                          </a:solidFill>
                        </a:rPr>
                        <a:t>Students</a:t>
                      </a:r>
                    </a:p>
                  </a:txBody>
                  <a:tcPr anchor="ctr">
                    <a:lnL w="12700" cap="flat" cmpd="sng" algn="ctr">
                      <a:solidFill>
                        <a:srgbClr val="000000"/>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3F75F"/>
                    </a:solidFill>
                  </a:tcPr>
                </a:tc>
                <a:tc>
                  <a:txBody>
                    <a:bodyPr/>
                    <a:lstStyle/>
                    <a:p>
                      <a:pPr algn="ctr"/>
                      <a:r>
                        <a:rPr lang="en-US" sz="2000" dirty="0">
                          <a:ln>
                            <a:noFill/>
                          </a:ln>
                          <a:solidFill>
                            <a:srgbClr val="000000"/>
                          </a:solidFill>
                        </a:rPr>
                        <a:t>Faculty, Parents, Administrators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2000" baseline="0" dirty="0">
                          <a:ln>
                            <a:noFill/>
                          </a:ln>
                          <a:solidFill>
                            <a:srgbClr val="000000"/>
                          </a:solidFill>
                        </a:rPr>
                        <a:t>Staff</a:t>
                      </a:r>
                      <a:endParaRPr lang="en-US" sz="2000" dirty="0">
                        <a:ln>
                          <a:noFill/>
                        </a:ln>
                        <a:solidFill>
                          <a:srgbClr val="000000"/>
                        </a:solidFill>
                      </a:endParaRPr>
                    </a:p>
                  </a:txBody>
                  <a:tcPr anchor="ctr">
                    <a:lnL w="381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8C1F"/>
                    </a:solidFill>
                  </a:tcPr>
                </a:tc>
                <a:extLst>
                  <a:ext uri="{0D108BD9-81ED-4DB2-BD59-A6C34878D82A}">
                    <a16:rowId xmlns:a16="http://schemas.microsoft.com/office/drawing/2014/main" val="10001"/>
                  </a:ext>
                </a:extLst>
              </a:tr>
            </a:tbl>
          </a:graphicData>
        </a:graphic>
      </p:graphicFrame>
      <p:sp>
        <p:nvSpPr>
          <p:cNvPr id="8" name="TextBox 7"/>
          <p:cNvSpPr txBox="1"/>
          <p:nvPr/>
        </p:nvSpPr>
        <p:spPr>
          <a:xfrm>
            <a:off x="462067" y="1332971"/>
            <a:ext cx="8274159" cy="2621230"/>
          </a:xfrm>
          <a:prstGeom prst="rect">
            <a:avLst/>
          </a:prstGeom>
          <a:noFill/>
        </p:spPr>
        <p:txBody>
          <a:bodyPr wrap="square" rtlCol="0">
            <a:spAutoFit/>
          </a:bodyPr>
          <a:lstStyle/>
          <a:p>
            <a:pPr>
              <a:spcAft>
                <a:spcPts val="1000"/>
              </a:spcAft>
            </a:pPr>
            <a:r>
              <a:rPr lang="en-US" sz="2600" dirty="0">
                <a:solidFill>
                  <a:srgbClr val="000000"/>
                </a:solidFill>
              </a:rPr>
              <a:t>There are three customer types. Understanding your customers beliefs and perceptions will equip you with the tools to meet their wants and needs. This will lead to building buy-in within your meal program.</a:t>
            </a:r>
          </a:p>
          <a:p>
            <a:pPr marL="914400" lvl="1" indent="-457200">
              <a:spcAft>
                <a:spcPts val="1000"/>
              </a:spcAft>
              <a:buFont typeface="Wingdings" panose="05000000000000000000" pitchFamily="2" charset="2"/>
              <a:buChar char="Ø"/>
            </a:pPr>
            <a:r>
              <a:rPr lang="en-US" sz="2600" dirty="0">
                <a:solidFill>
                  <a:srgbClr val="000000"/>
                </a:solidFill>
              </a:rPr>
              <a:t>Buy-in takes place when customers agree to give support and accept ideas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1426" y="185335"/>
            <a:ext cx="609600" cy="609600"/>
          </a:xfrm>
          <a:prstGeom prst="rect">
            <a:avLst/>
          </a:prstGeom>
        </p:spPr>
      </p:pic>
    </p:spTree>
    <p:extLst>
      <p:ext uri="{BB962C8B-B14F-4D97-AF65-F5344CB8AC3E}">
        <p14:creationId xmlns:p14="http://schemas.microsoft.com/office/powerpoint/2010/main" val="135833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52642" y="133684"/>
            <a:ext cx="8483600" cy="990600"/>
          </a:xfrm>
          <a:prstGeom prst="rect">
            <a:avLst/>
          </a:prstGeom>
          <a:noFill/>
          <a:ln w="9525">
            <a:noFill/>
            <a:miter lim="800000"/>
            <a:headEnd/>
            <a:tailEnd/>
          </a:ln>
        </p:spPr>
        <p:txBody>
          <a:bodyPr bIns="91440" anchor="b"/>
          <a:lstStyle/>
          <a:p>
            <a:pPr fontAlgn="base">
              <a:spcBef>
                <a:spcPct val="0"/>
              </a:spcBef>
              <a:spcAft>
                <a:spcPct val="0"/>
              </a:spcAft>
              <a:defRPr/>
            </a:pPr>
            <a:r>
              <a:rPr lang="en-US" sz="4000" b="1" dirty="0">
                <a:solidFill>
                  <a:srgbClr val="000000"/>
                </a:solidFill>
              </a:rPr>
              <a:t>Primary Customers</a:t>
            </a:r>
          </a:p>
        </p:txBody>
      </p:sp>
      <p:sp>
        <p:nvSpPr>
          <p:cNvPr id="7" name="TextBox 6"/>
          <p:cNvSpPr txBox="1"/>
          <p:nvPr/>
        </p:nvSpPr>
        <p:spPr>
          <a:xfrm>
            <a:off x="4573" y="1187423"/>
            <a:ext cx="8804575" cy="1815882"/>
          </a:xfrm>
          <a:prstGeom prst="rect">
            <a:avLst/>
          </a:prstGeom>
          <a:noFill/>
        </p:spPr>
        <p:txBody>
          <a:bodyPr wrap="square" rtlCol="0">
            <a:spAutoFit/>
          </a:bodyPr>
          <a:lstStyle/>
          <a:p>
            <a:pPr lvl="1" fontAlgn="ctr"/>
            <a:r>
              <a:rPr lang="en-US" sz="2800" dirty="0">
                <a:solidFill>
                  <a:srgbClr val="000000"/>
                </a:solidFill>
              </a:rPr>
              <a:t>Our primary customers are classified as Generation Z. These customers are more aware of healthy food choices, making them the most health conscious generation.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766" y="2949143"/>
            <a:ext cx="3342901" cy="237550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926" y="2969981"/>
            <a:ext cx="3342901" cy="2352305"/>
          </a:xfrm>
          <a:prstGeom prst="rect">
            <a:avLst/>
          </a:prstGeom>
        </p:spPr>
      </p:pic>
      <p:sp>
        <p:nvSpPr>
          <p:cNvPr id="4" name="Rectangle 3"/>
          <p:cNvSpPr/>
          <p:nvPr/>
        </p:nvSpPr>
        <p:spPr>
          <a:xfrm>
            <a:off x="-1" y="5334000"/>
            <a:ext cx="8483601" cy="892552"/>
          </a:xfrm>
          <a:prstGeom prst="rect">
            <a:avLst/>
          </a:prstGeom>
        </p:spPr>
        <p:txBody>
          <a:bodyPr wrap="square">
            <a:spAutoFit/>
          </a:bodyPr>
          <a:lstStyle/>
          <a:p>
            <a:pPr lvl="1" fontAlgn="ctr"/>
            <a:r>
              <a:rPr lang="en-US" sz="2600" dirty="0">
                <a:solidFill>
                  <a:srgbClr val="000000"/>
                </a:solidFill>
              </a:rPr>
              <a:t>We’re not just feeding them food, we’re developing good eating habits and a healthier lifestyle.</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324184"/>
            <a:ext cx="609600" cy="609600"/>
          </a:xfrm>
          <a:prstGeom prst="rect">
            <a:avLst/>
          </a:prstGeom>
        </p:spPr>
      </p:pic>
    </p:spTree>
    <p:extLst>
      <p:ext uri="{BB962C8B-B14F-4D97-AF65-F5344CB8AC3E}">
        <p14:creationId xmlns:p14="http://schemas.microsoft.com/office/powerpoint/2010/main" val="22751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97322" y="172784"/>
            <a:ext cx="7908405" cy="1143000"/>
          </a:xfrm>
        </p:spPr>
        <p:txBody>
          <a:bodyPr>
            <a:normAutofit/>
          </a:bodyPr>
          <a:lstStyle/>
          <a:p>
            <a:pPr algn="l"/>
            <a:r>
              <a:rPr lang="en-US" sz="4000" b="1" dirty="0">
                <a:solidFill>
                  <a:srgbClr val="000000"/>
                </a:solidFill>
              </a:rPr>
              <a:t>Marketing Nudge to Create Buy-In</a:t>
            </a:r>
          </a:p>
        </p:txBody>
      </p:sp>
      <p:pic>
        <p:nvPicPr>
          <p:cNvPr id="3" name="Picture 2"/>
          <p:cNvPicPr>
            <a:picLocks noChangeAspect="1"/>
          </p:cNvPicPr>
          <p:nvPr/>
        </p:nvPicPr>
        <p:blipFill>
          <a:blip r:embed="rId5"/>
          <a:stretch>
            <a:fillRect/>
          </a:stretch>
        </p:blipFill>
        <p:spPr>
          <a:xfrm>
            <a:off x="511631" y="1358314"/>
            <a:ext cx="4163762" cy="4116449"/>
          </a:xfrm>
          <a:prstGeom prst="rect">
            <a:avLst/>
          </a:prstGeom>
        </p:spPr>
      </p:pic>
      <p:graphicFrame>
        <p:nvGraphicFramePr>
          <p:cNvPr id="5" name="Content Placeholder 1"/>
          <p:cNvGraphicFramePr>
            <a:graphicFrameLocks/>
          </p:cNvGraphicFramePr>
          <p:nvPr>
            <p:extLst>
              <p:ext uri="{D42A27DB-BD31-4B8C-83A1-F6EECF244321}">
                <p14:modId xmlns:p14="http://schemas.microsoft.com/office/powerpoint/2010/main" val="3791089196"/>
              </p:ext>
            </p:extLst>
          </p:nvPr>
        </p:nvGraphicFramePr>
        <p:xfrm>
          <a:off x="-631372" y="1163447"/>
          <a:ext cx="10425612" cy="50259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p:cNvSpPr txBox="1"/>
          <p:nvPr/>
        </p:nvSpPr>
        <p:spPr>
          <a:xfrm>
            <a:off x="4808075" y="2510840"/>
            <a:ext cx="4086112" cy="2000201"/>
          </a:xfrm>
          <a:prstGeom prst="rect">
            <a:avLst/>
          </a:prstGeom>
        </p:spPr>
        <p:txBody>
          <a:bodyPr vert="horz" wrap="square" lIns="91440" tIns="45720" rIns="91440" bIns="45720" rtlCol="0">
            <a:normAutofit fontScale="92500" lnSpcReduction="10000"/>
          </a:bodyPr>
          <a:lstStyle/>
          <a:p>
            <a:pPr marL="0" indent="0">
              <a:buNone/>
            </a:pPr>
            <a:r>
              <a:rPr lang="en-US" sz="2800" dirty="0">
                <a:solidFill>
                  <a:srgbClr val="000000"/>
                </a:solidFill>
              </a:rPr>
              <a:t>Nudging is the act of encouraging students towards healthier choices and participation in Café LA meal programs.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35583" y="363316"/>
            <a:ext cx="609600" cy="609600"/>
          </a:xfrm>
          <a:prstGeom prst="rect">
            <a:avLst/>
          </a:prstGeom>
        </p:spPr>
      </p:pic>
    </p:spTree>
    <p:extLst>
      <p:ext uri="{BB962C8B-B14F-4D97-AF65-F5344CB8AC3E}">
        <p14:creationId xmlns:p14="http://schemas.microsoft.com/office/powerpoint/2010/main" val="35792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0759193F-455C-42B6-8FB6-AC039D278AA4}"/>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
                                            <p:graphicEl>
                                              <a:dgm id="{66769443-2FCD-4711-B963-F2ACB4212939}"/>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
                                            <p:graphicEl>
                                              <a:dgm id="{BBEB65FC-D739-407F-9287-4406A3508DF9}"/>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
                                            <p:graphicEl>
                                              <a:dgm id="{05BFD23B-0EA0-487C-B3F1-E2D489B0D6DD}"/>
                                            </p:graphic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
                                            <p:graphicEl>
                                              <a:dgm id="{6BE9E433-B404-4B45-BBD0-F44E83918A6C}"/>
                                            </p:graphic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
                                            <p:graphicEl>
                                              <a:dgm id="{8FE21753-A05B-4E9F-81B8-0D522B00804B}"/>
                                            </p:graphic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
                                            <p:graphicEl>
                                              <a:dgm id="{6C2BE3C1-A803-4663-8B53-CFD1B7EDE62C}"/>
                                            </p:graphic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5">
                                            <p:graphicEl>
                                              <a:dgm id="{CA81D23F-6597-46B3-9299-69B125B4CD6C}"/>
                                            </p:graphic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
                                            <p:graphicEl>
                                              <a:dgm id="{23BA9BDA-E69C-49D9-8493-B9F4FB3B36D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1" grpId="0" nodeType="clickEffect">
                                  <p:stCondLst>
                                    <p:cond delay="0"/>
                                  </p:stCondLst>
                                  <p:endCondLst>
                                    <p:cond evt="onNext" delay="0">
                                      <p:tgtEl>
                                        <p:sldTgt/>
                                      </p:tgtEl>
                                    </p:cond>
                                  </p:endCondLst>
                                  <p:childTnLst>
                                    <p:set>
                                      <p:cBhvr>
                                        <p:cTn id="34" dur="indefinite"/>
                                        <p:tgtEl>
                                          <p:spTgt spid="5">
                                            <p:graphicEl>
                                              <a:dgm id="{BBEB65FC-D739-407F-9287-4406A3508DF9}"/>
                                            </p:graphicEl>
                                          </p:spTgt>
                                        </p:tgtEl>
                                        <p:attrNameLst>
                                          <p:attrName>fillcolor</p:attrName>
                                        </p:attrNameLst>
                                      </p:cBhvr>
                                      <p:to>
                                        <p:clrVal>
                                          <a:srgbClr val="0066FF"/>
                                        </p:clrVal>
                                      </p:to>
                                    </p:set>
                                    <p:set>
                                      <p:cBhvr>
                                        <p:cTn id="35" dur="indefinite"/>
                                        <p:tgtEl>
                                          <p:spTgt spid="5">
                                            <p:graphicEl>
                                              <a:dgm id="{BBEB65FC-D739-407F-9287-4406A3508DF9}"/>
                                            </p:graphicEl>
                                          </p:spTgt>
                                        </p:tgtEl>
                                        <p:attrNameLst>
                                          <p:attrName>fill.type</p:attrName>
                                        </p:attrNameLst>
                                      </p:cBhvr>
                                      <p:to>
                                        <p:strVal val="solid"/>
                                      </p:to>
                                    </p:set>
                                    <p:set>
                                      <p:cBhvr>
                                        <p:cTn id="36" dur="indefinite"/>
                                        <p:tgtEl>
                                          <p:spTgt spid="5">
                                            <p:graphicEl>
                                              <a:dgm id="{BBEB65FC-D739-407F-9287-4406A3508DF9}"/>
                                            </p:graphicEl>
                                          </p:spTgt>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1" repeatCount="indefinite" grpId="0" nodeType="clickEffect">
                                  <p:stCondLst>
                                    <p:cond delay="0"/>
                                  </p:stCondLst>
                                  <p:endCondLst>
                                    <p:cond evt="onNext" delay="0">
                                      <p:tgtEl>
                                        <p:sldTgt/>
                                      </p:tgtEl>
                                    </p:cond>
                                  </p:endCondLst>
                                  <p:childTnLst>
                                    <p:set>
                                      <p:cBhvr>
                                        <p:cTn id="40" dur="indefinite"/>
                                        <p:tgtEl>
                                          <p:spTgt spid="5">
                                            <p:graphicEl>
                                              <a:dgm id="{6BE9E433-B404-4B45-BBD0-F44E83918A6C}"/>
                                            </p:graphicEl>
                                          </p:spTgt>
                                        </p:tgtEl>
                                        <p:attrNameLst>
                                          <p:attrName>fillcolor</p:attrName>
                                        </p:attrNameLst>
                                      </p:cBhvr>
                                      <p:to>
                                        <p:clrVal>
                                          <a:srgbClr val="0066FF"/>
                                        </p:clrVal>
                                      </p:to>
                                    </p:set>
                                    <p:set>
                                      <p:cBhvr>
                                        <p:cTn id="41" dur="indefinite"/>
                                        <p:tgtEl>
                                          <p:spTgt spid="5">
                                            <p:graphicEl>
                                              <a:dgm id="{6BE9E433-B404-4B45-BBD0-F44E83918A6C}"/>
                                            </p:graphicEl>
                                          </p:spTgt>
                                        </p:tgtEl>
                                        <p:attrNameLst>
                                          <p:attrName>fill.type</p:attrName>
                                        </p:attrNameLst>
                                      </p:cBhvr>
                                      <p:to>
                                        <p:strVal val="solid"/>
                                      </p:to>
                                    </p:set>
                                    <p:set>
                                      <p:cBhvr>
                                        <p:cTn id="42" dur="indefinite"/>
                                        <p:tgtEl>
                                          <p:spTgt spid="5">
                                            <p:graphicEl>
                                              <a:dgm id="{6BE9E433-B404-4B45-BBD0-F44E83918A6C}"/>
                                            </p:graphicEl>
                                          </p:spTgt>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1" grpId="0" nodeType="clickEffect">
                                  <p:stCondLst>
                                    <p:cond delay="0"/>
                                  </p:stCondLst>
                                  <p:endCondLst>
                                    <p:cond evt="onNext" delay="0">
                                      <p:tgtEl>
                                        <p:sldTgt/>
                                      </p:tgtEl>
                                    </p:cond>
                                  </p:endCondLst>
                                  <p:childTnLst>
                                    <p:set>
                                      <p:cBhvr>
                                        <p:cTn id="46" dur="indefinite"/>
                                        <p:tgtEl>
                                          <p:spTgt spid="5">
                                            <p:graphicEl>
                                              <a:dgm id="{6C2BE3C1-A803-4663-8B53-CFD1B7EDE62C}"/>
                                            </p:graphicEl>
                                          </p:spTgt>
                                        </p:tgtEl>
                                        <p:attrNameLst>
                                          <p:attrName>fillcolor</p:attrName>
                                        </p:attrNameLst>
                                      </p:cBhvr>
                                      <p:to>
                                        <p:clrVal>
                                          <a:srgbClr val="0066FF"/>
                                        </p:clrVal>
                                      </p:to>
                                    </p:set>
                                    <p:set>
                                      <p:cBhvr>
                                        <p:cTn id="47" dur="indefinite"/>
                                        <p:tgtEl>
                                          <p:spTgt spid="5">
                                            <p:graphicEl>
                                              <a:dgm id="{6C2BE3C1-A803-4663-8B53-CFD1B7EDE62C}"/>
                                            </p:graphicEl>
                                          </p:spTgt>
                                        </p:tgtEl>
                                        <p:attrNameLst>
                                          <p:attrName>fill.type</p:attrName>
                                        </p:attrNameLst>
                                      </p:cBhvr>
                                      <p:to>
                                        <p:strVal val="solid"/>
                                      </p:to>
                                    </p:set>
                                    <p:set>
                                      <p:cBhvr>
                                        <p:cTn id="48" dur="indefinite"/>
                                        <p:tgtEl>
                                          <p:spTgt spid="5">
                                            <p:graphicEl>
                                              <a:dgm id="{6C2BE3C1-A803-4663-8B53-CFD1B7EDE62C}"/>
                                            </p:graphicEl>
                                          </p:spTgt>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1" repeatCount="indefinite" grpId="0" nodeType="clickEffect">
                                  <p:stCondLst>
                                    <p:cond delay="0"/>
                                  </p:stCondLst>
                                  <p:endCondLst>
                                    <p:cond evt="onNext" delay="0">
                                      <p:tgtEl>
                                        <p:sldTgt/>
                                      </p:tgtEl>
                                    </p:cond>
                                  </p:endCondLst>
                                  <p:childTnLst>
                                    <p:set>
                                      <p:cBhvr>
                                        <p:cTn id="52" dur="indefinite"/>
                                        <p:tgtEl>
                                          <p:spTgt spid="5">
                                            <p:graphicEl>
                                              <a:dgm id="{23BA9BDA-E69C-49D9-8493-B9F4FB3B36D4}"/>
                                            </p:graphicEl>
                                          </p:spTgt>
                                        </p:tgtEl>
                                        <p:attrNameLst>
                                          <p:attrName>fillcolor</p:attrName>
                                        </p:attrNameLst>
                                      </p:cBhvr>
                                      <p:to>
                                        <p:clrVal>
                                          <a:srgbClr val="0066FF"/>
                                        </p:clrVal>
                                      </p:to>
                                    </p:set>
                                    <p:set>
                                      <p:cBhvr>
                                        <p:cTn id="53" dur="indefinite"/>
                                        <p:tgtEl>
                                          <p:spTgt spid="5">
                                            <p:graphicEl>
                                              <a:dgm id="{23BA9BDA-E69C-49D9-8493-B9F4FB3B36D4}"/>
                                            </p:graphicEl>
                                          </p:spTgt>
                                        </p:tgtEl>
                                        <p:attrNameLst>
                                          <p:attrName>fill.type</p:attrName>
                                        </p:attrNameLst>
                                      </p:cBhvr>
                                      <p:to>
                                        <p:strVal val="solid"/>
                                      </p:to>
                                    </p:set>
                                    <p:set>
                                      <p:cBhvr>
                                        <p:cTn id="54" dur="indefinite"/>
                                        <p:tgtEl>
                                          <p:spTgt spid="5">
                                            <p:graphicEl>
                                              <a:dgm id="{23BA9BDA-E69C-49D9-8493-B9F4FB3B36D4}"/>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Graphic spid="5" grpId="0" uiExpand="1">
        <p:bldSub>
          <a:bldDgm/>
        </p:bldSub>
      </p:bldGraphic>
      <p:bldGraphic spid="5" grpId="1">
        <p:bldSub>
          <a:bldDgm/>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52642" y="209884"/>
            <a:ext cx="8483600" cy="990600"/>
          </a:xfrm>
          <a:prstGeom prst="rect">
            <a:avLst/>
          </a:prstGeom>
          <a:noFill/>
          <a:ln w="9525">
            <a:noFill/>
            <a:miter lim="800000"/>
            <a:headEnd/>
            <a:tailEnd/>
          </a:ln>
        </p:spPr>
        <p:txBody>
          <a:bodyPr bIns="91440" anchor="b"/>
          <a:lstStyle/>
          <a:p>
            <a:pPr fontAlgn="base">
              <a:spcBef>
                <a:spcPct val="0"/>
              </a:spcBef>
              <a:spcAft>
                <a:spcPct val="0"/>
              </a:spcAft>
              <a:defRPr/>
            </a:pPr>
            <a:r>
              <a:rPr lang="en-US" sz="4000" b="1" dirty="0">
                <a:solidFill>
                  <a:srgbClr val="000000"/>
                </a:solidFill>
              </a:rPr>
              <a:t>External Customers</a:t>
            </a:r>
          </a:p>
        </p:txBody>
      </p:sp>
      <p:sp>
        <p:nvSpPr>
          <p:cNvPr id="7" name="TextBox 6"/>
          <p:cNvSpPr txBox="1"/>
          <p:nvPr/>
        </p:nvSpPr>
        <p:spPr>
          <a:xfrm>
            <a:off x="-81279" y="1187423"/>
            <a:ext cx="8486726" cy="1384995"/>
          </a:xfrm>
          <a:prstGeom prst="rect">
            <a:avLst/>
          </a:prstGeom>
          <a:noFill/>
        </p:spPr>
        <p:txBody>
          <a:bodyPr wrap="square" rtlCol="0">
            <a:spAutoFit/>
          </a:bodyPr>
          <a:lstStyle/>
          <a:p>
            <a:pPr lvl="1" fontAlgn="ctr"/>
            <a:r>
              <a:rPr lang="en-US" sz="2800" dirty="0">
                <a:solidFill>
                  <a:srgbClr val="000000"/>
                </a:solidFill>
              </a:rPr>
              <a:t>External customers have a large influence on the decisions of our primary customers and include: faculty, parents, and administrators. </a:t>
            </a:r>
          </a:p>
        </p:txBody>
      </p:sp>
      <p:sp>
        <p:nvSpPr>
          <p:cNvPr id="4" name="Rectangle 3"/>
          <p:cNvSpPr/>
          <p:nvPr/>
        </p:nvSpPr>
        <p:spPr>
          <a:xfrm>
            <a:off x="0" y="4959528"/>
            <a:ext cx="8158164" cy="1384995"/>
          </a:xfrm>
          <a:prstGeom prst="rect">
            <a:avLst/>
          </a:prstGeom>
        </p:spPr>
        <p:txBody>
          <a:bodyPr wrap="square">
            <a:spAutoFit/>
          </a:bodyPr>
          <a:lstStyle/>
          <a:p>
            <a:pPr lvl="1" fontAlgn="ctr"/>
            <a:r>
              <a:rPr lang="en-US" sz="2800" dirty="0">
                <a:solidFill>
                  <a:srgbClr val="000000"/>
                </a:solidFill>
              </a:rPr>
              <a:t>Communicate with external customers and  share the many benefits Café LA has to offer and have them pass the message to the students.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7317" y="2608162"/>
            <a:ext cx="5011164" cy="238994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5447" y="209884"/>
            <a:ext cx="609600" cy="609600"/>
          </a:xfrm>
          <a:prstGeom prst="rect">
            <a:avLst/>
          </a:prstGeom>
        </p:spPr>
      </p:pic>
    </p:spTree>
    <p:extLst>
      <p:ext uri="{BB962C8B-B14F-4D97-AF65-F5344CB8AC3E}">
        <p14:creationId xmlns:p14="http://schemas.microsoft.com/office/powerpoint/2010/main" val="13462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40000" lnSpcReduction="20000"/>
      </a:bodyPr>
      <a:lstStyle>
        <a:defPPr marL="0" indent="0">
          <a:buNone/>
          <a:defRPr sz="6500" dirty="0" smtClean="0">
            <a:solidFill>
              <a:srgbClr val="000000"/>
            </a:solidFill>
          </a:defRPr>
        </a:defPPr>
      </a:lstStyle>
    </a:txDef>
  </a:objectDefaults>
  <a:extraClrSchemeLst/>
</a:theme>
</file>

<file path=ppt/theme/theme3.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ppt/theme/theme5.xml><?xml version="1.0" encoding="utf-8"?>
<a:theme xmlns:a="http://schemas.openxmlformats.org/drawingml/2006/main" name="2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41807</TotalTime>
  <Words>5545</Words>
  <Application>Microsoft Office PowerPoint</Application>
  <PresentationFormat>On-screen Show (4:3)</PresentationFormat>
  <Paragraphs>421</Paragraphs>
  <Slides>50</Slides>
  <Notes>50</Notes>
  <HiddenSlides>7</HiddenSlides>
  <MMClips>49</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50</vt:i4>
      </vt:variant>
    </vt:vector>
  </HeadingPairs>
  <TitlesOfParts>
    <vt:vector size="60" baseType="lpstr">
      <vt:lpstr>Arial</vt:lpstr>
      <vt:lpstr>Calibri</vt:lpstr>
      <vt:lpstr>Comic Sans MS</vt:lpstr>
      <vt:lpstr>Wingdings</vt:lpstr>
      <vt:lpstr>Wingdings 2</vt:lpstr>
      <vt:lpstr>2014 Cafe LA Presentation template</vt:lpstr>
      <vt:lpstr>Cafe LA design1</vt:lpstr>
      <vt:lpstr>1_2014 Cafe LA Presentation template</vt:lpstr>
      <vt:lpstr>7_LAUSD</vt:lpstr>
      <vt:lpstr>2_2014 Cafe LA Presentation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Nudge to Create Buy-In</vt:lpstr>
      <vt:lpstr>PowerPoint Presentation</vt:lpstr>
      <vt:lpstr>Buy-In From External Customers</vt:lpstr>
      <vt:lpstr>PowerPoint Presentation</vt:lpstr>
      <vt:lpstr>Buy-In From Internal Customers</vt:lpstr>
      <vt:lpstr>The D-P-I-E Process</vt:lpstr>
      <vt:lpstr>Factors Affecting BIC Participation</vt:lpstr>
      <vt:lpstr>DPIE Example - BIC</vt:lpstr>
      <vt:lpstr>Factors Affecting Lunch Participation</vt:lpstr>
      <vt:lpstr>DPIE Example - Lunch</vt:lpstr>
      <vt:lpstr>Factors Affecting Supper Participation</vt:lpstr>
      <vt:lpstr>D-P-I-E In Action</vt:lpstr>
      <vt:lpstr>D-P-I-E In Action</vt:lpstr>
      <vt:lpstr>D-P-I-E In Action</vt:lpstr>
      <vt:lpstr>D-P-I-E In Action</vt:lpstr>
      <vt:lpstr>Increasing Participation-Supper</vt:lpstr>
      <vt:lpstr>Increasing Participation</vt:lpstr>
      <vt:lpstr>Factors Affecting Participation Increase</vt:lpstr>
      <vt:lpstr>The Café LA Brand</vt:lpstr>
      <vt:lpstr>Customer Service</vt:lpstr>
      <vt:lpstr>PowerPoint Presentation</vt:lpstr>
      <vt:lpstr>PowerPoint Presentation</vt:lpstr>
      <vt:lpstr>The Ambiance</vt:lpstr>
      <vt:lpstr>Posters &amp; Signs</vt:lpstr>
      <vt:lpstr>Looking Forward to New Posters</vt:lpstr>
      <vt:lpstr>Cleanliness</vt:lpstr>
      <vt:lpstr>Music and Decor</vt:lpstr>
      <vt:lpstr>Food Quality - The Gold Standard</vt:lpstr>
      <vt:lpstr>PowerPoint Presentation</vt:lpstr>
      <vt:lpstr>PowerPoint Presentation</vt:lpstr>
      <vt:lpstr>Timing</vt:lpstr>
      <vt:lpstr>Value &amp; Price</vt:lpstr>
      <vt:lpstr>The Café LA Value</vt:lpstr>
      <vt:lpstr>Every Meal Makes A Difference</vt:lpstr>
      <vt:lpstr>PowerPoint Presentation</vt:lpstr>
      <vt:lpstr>PowerPoint Presentation</vt:lpstr>
      <vt:lpstr>Incorrect</vt:lpstr>
      <vt:lpstr>PowerPoint Presentation</vt:lpstr>
      <vt:lpstr>PowerPoint Presentation</vt:lpstr>
      <vt:lpstr>Correct!</vt:lpstr>
      <vt:lpstr>Correct!</vt:lpstr>
      <vt:lpstr>Correct!</vt:lpstr>
      <vt:lpstr>Correct!</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Okuribido, Theophilos</cp:lastModifiedBy>
  <cp:revision>856</cp:revision>
  <cp:lastPrinted>2016-05-24T17:06:38Z</cp:lastPrinted>
  <dcterms:created xsi:type="dcterms:W3CDTF">2014-05-05T14:23:24Z</dcterms:created>
  <dcterms:modified xsi:type="dcterms:W3CDTF">2016-07-20T20:59:37Z</dcterms:modified>
</cp:coreProperties>
</file>